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drawings/drawing6.xml" ContentType="application/vnd.openxmlformats-officedocument.drawingml.chartshapes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379" r:id="rId3"/>
    <p:sldId id="372" r:id="rId4"/>
    <p:sldId id="373" r:id="rId5"/>
    <p:sldId id="367" r:id="rId6"/>
    <p:sldId id="378" r:id="rId7"/>
    <p:sldId id="380" r:id="rId8"/>
  </p:sldIdLst>
  <p:sldSz cx="9144000" cy="6858000" type="screen4x3"/>
  <p:notesSz cx="6797675" cy="9928225"/>
  <p:defaultTextStyle>
    <a:defPPr>
      <a:defRPr lang="ru-RU"/>
    </a:defPPr>
    <a:lvl1pPr marL="0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778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9555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43328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9111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38891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86666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34450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82226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1D4779"/>
    <a:srgbClr val="00A29E"/>
    <a:srgbClr val="008080"/>
    <a:srgbClr val="689CDA"/>
    <a:srgbClr val="0066CC"/>
    <a:srgbClr val="008000"/>
    <a:srgbClr val="3366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49" autoAdjust="0"/>
    <p:restoredTop sz="93419" autoAdjust="0"/>
  </p:normalViewPr>
  <p:slideViewPr>
    <p:cSldViewPr>
      <p:cViewPr>
        <p:scale>
          <a:sx n="70" d="100"/>
          <a:sy n="70" d="100"/>
        </p:scale>
        <p:origin x="-209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32417545838282"/>
          <c:y val="0.25558531656733635"/>
          <c:w val="0.37985632769198485"/>
          <c:h val="0.406582721069447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 w="44450" h="44450"/>
              <a:bevelB/>
            </a:sp3d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E05-4476-94AB-0559DDCF900F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E05-4476-94AB-0559DDCF900F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6E05-4476-94AB-0559DDCF900F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6E05-4476-94AB-0559DDCF900F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6E05-4476-94AB-0559DDCF900F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6E05-4476-94AB-0559DDCF900F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6E05-4476-94AB-0559DDCF900F}"/>
              </c:ext>
            </c:extLst>
          </c:dPt>
          <c:dPt>
            <c:idx val="7"/>
            <c:bubble3D val="0"/>
          </c:dPt>
          <c:dLbls>
            <c:dLbl>
              <c:idx val="0"/>
              <c:layout>
                <c:manualLayout>
                  <c:x val="1.2081499688424801E-2"/>
                  <c:y val="4.906512284927615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торговля
оптовая и
розничная
29%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7.9029558127517691E-2"/>
                  <c:y val="3.8855394540149982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деятельность
гостиниц и
предприятий
обществен-ного питания
11%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2.1198601176488609E-2"/>
                  <c:y val="7.850218561822804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аренда и
управление
имуществом
4%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0.11689702943478728"/>
                  <c:y val="2.4900197931400234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err="1">
                        <a:solidFill>
                          <a:schemeClr val="tx2"/>
                        </a:solidFill>
                      </a:rPr>
                      <a:t>обрабатыва-ющие
производства
6%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7.7042107393078915E-2"/>
                  <c:y val="4.8766772387299116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chemeClr val="tx2"/>
                        </a:solidFill>
                      </a:rPr>
                      <a:t>транспортировка и</a:t>
                    </a:r>
                    <a:r>
                      <a:rPr lang="ru-RU" sz="1200" baseline="0" dirty="0" smtClean="0">
                        <a:solidFill>
                          <a:schemeClr val="tx2"/>
                        </a:solidFill>
                      </a:rPr>
                      <a:t> </a:t>
                    </a:r>
                    <a:r>
                      <a:rPr lang="ru-RU" sz="1200" dirty="0" smtClean="0">
                        <a:solidFill>
                          <a:schemeClr val="tx2"/>
                        </a:solidFill>
                      </a:rPr>
                      <a:t>хранение</a:t>
                    </a:r>
                    <a:r>
                      <a:rPr lang="ru-RU" sz="1200" dirty="0">
                        <a:solidFill>
                          <a:schemeClr val="tx2"/>
                        </a:solidFill>
                      </a:rPr>
                      <a:t>
14%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9.0047953559575358E-2"/>
                  <c:y val="2.0904093306181978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chemeClr val="tx2"/>
                        </a:solidFill>
                      </a:rPr>
                      <a:t>строительство</a:t>
                    </a:r>
                    <a:r>
                      <a:rPr lang="ru-RU" sz="1200" dirty="0">
                        <a:solidFill>
                          <a:schemeClr val="tx2"/>
                        </a:solidFill>
                      </a:rPr>
                      <a:t>
5%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9.3956712040813808E-2"/>
                  <c:y val="-3.8425425474196556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деятельность
турагентств и
</a:t>
                    </a:r>
                    <a:r>
                      <a:rPr lang="ru-RU" sz="1200" dirty="0" smtClean="0">
                        <a:solidFill>
                          <a:schemeClr val="tx2"/>
                        </a:solidFill>
                      </a:rPr>
                      <a:t>туроператоров</a:t>
                    </a:r>
                    <a:r>
                      <a:rPr lang="ru-RU" sz="1200" dirty="0">
                        <a:solidFill>
                          <a:schemeClr val="tx2"/>
                        </a:solidFill>
                      </a:rPr>
                      <a:t>
4%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6.613925613203471E-2"/>
                  <c:y val="-1.3954826940656992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образование,
</a:t>
                    </a:r>
                    <a:r>
                      <a:rPr lang="ru-RU" sz="1200" dirty="0" smtClean="0">
                        <a:solidFill>
                          <a:schemeClr val="tx2"/>
                        </a:solidFill>
                      </a:rPr>
                      <a:t>здравоохранение, </a:t>
                    </a:r>
                    <a:r>
                      <a:rPr lang="ru-RU" sz="1200" dirty="0">
                        <a:solidFill>
                          <a:schemeClr val="tx2"/>
                        </a:solidFill>
                      </a:rPr>
                      <a:t>спорт, культура,
развлечения
9%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2.2920729303627413E-3"/>
                  <c:y val="-1.3593775736612138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2"/>
                        </a:solidFill>
                      </a:rPr>
                      <a:t>Прочие
18%</a:t>
                    </a:r>
                    <a:endParaRPr lang="ru-RU" sz="1300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Sheet1!$A$2:$A$10</c:f>
              <c:strCache>
                <c:ptCount val="9"/>
                <c:pt idx="0">
                  <c:v>торговля
оптовая и
розничная</c:v>
                </c:pt>
                <c:pt idx="1">
                  <c:v>деятельность
гостиниц и
предприятий
обществен-ного питания</c:v>
                </c:pt>
                <c:pt idx="2">
                  <c:v>аренда и
управление
имуществом</c:v>
                </c:pt>
                <c:pt idx="3">
                  <c:v>обрабатыва-ющие
производства</c:v>
                </c:pt>
                <c:pt idx="4">
                  <c:v>транспортировка и
хранение</c:v>
                </c:pt>
                <c:pt idx="5">
                  <c:v>строительство</c:v>
                </c:pt>
                <c:pt idx="6">
                  <c:v>деятельность
турагентств и
туроператоров</c:v>
                </c:pt>
                <c:pt idx="7">
                  <c:v>образование,
здравоохранение, спорт, культура,
развлечения</c:v>
                </c:pt>
                <c:pt idx="8">
                  <c:v>Прочие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73</c:v>
                </c:pt>
                <c:pt idx="1">
                  <c:v>29</c:v>
                </c:pt>
                <c:pt idx="2">
                  <c:v>11</c:v>
                </c:pt>
                <c:pt idx="3">
                  <c:v>16</c:v>
                </c:pt>
                <c:pt idx="4">
                  <c:v>37</c:v>
                </c:pt>
                <c:pt idx="5">
                  <c:v>12</c:v>
                </c:pt>
                <c:pt idx="6">
                  <c:v>10</c:v>
                </c:pt>
                <c:pt idx="7">
                  <c:v>23</c:v>
                </c:pt>
                <c:pt idx="8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E05-4476-94AB-0559DDCF90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392717802597096"/>
          <c:y val="4.7626428792863787E-2"/>
          <c:w val="0.67596748509424875"/>
          <c:h val="0.9126848805464163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44450" h="44450"/>
              <a:bevelB/>
            </a:sp3d>
          </c:spPr>
          <c:dPt>
            <c:idx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 w="38100" h="38100"/>
                <a:bevelB/>
              </a:sp3d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scene3d>
                <a:camera prst="orthographicFront"/>
                <a:lightRig rig="threePt" dir="t"/>
              </a:scene3d>
              <a:sp3d>
                <a:bevelT w="44450" h="44450"/>
                <a:bevelB/>
              </a:sp3d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scene3d>
                <a:camera prst="orthographicFront"/>
                <a:lightRig rig="threePt" dir="t"/>
              </a:scene3d>
              <a:sp3d>
                <a:bevelT w="44450" h="44450"/>
                <a:bevelB/>
              </a:sp3d>
            </c:spPr>
          </c:dPt>
          <c:cat>
            <c:strRef>
              <c:f>Лист1!$A$2:$A$3</c:f>
              <c:strCache>
                <c:ptCount val="1"/>
                <c:pt idx="0">
                  <c:v>перешли на УСН и Патент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0.92</c:v>
                </c:pt>
                <c:pt idx="1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5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426973566698296E-2"/>
          <c:y val="0.10922895299591329"/>
          <c:w val="0.93714605286660346"/>
          <c:h val="0.723486271726575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1D4779"/>
            </a:solidFill>
            <a:scene3d>
              <a:camera prst="orthographicFront"/>
              <a:lightRig rig="threePt" dir="t"/>
            </a:scene3d>
            <a:sp3d>
              <a:bevelT w="44450" h="44450"/>
              <a:bevelB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102</a:t>
                    </a:r>
                    <a:r>
                      <a:rPr lang="ru-RU" dirty="0" smtClean="0"/>
                      <a:t> 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800" b="1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153.8</a:t>
                    </a:r>
                    <a:r>
                      <a:rPr lang="ru-RU" dirty="0" smtClean="0"/>
                      <a:t>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177.6</a:t>
                    </a:r>
                    <a:r>
                      <a:rPr lang="ru-RU" dirty="0" smtClean="0"/>
                      <a:t>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138.2</a:t>
                    </a:r>
                    <a:r>
                      <a:rPr lang="ru-RU" dirty="0" smtClean="0"/>
                      <a:t>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114.6</a:t>
                    </a:r>
                    <a:r>
                      <a:rPr lang="ru-RU" dirty="0" smtClean="0"/>
                      <a:t>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19050">
                <a:solidFill>
                  <a:schemeClr val="accent6">
                    <a:lumMod val="75000"/>
                  </a:schemeClr>
                </a:solidFill>
                <a:prstDash val="solid"/>
              </a:ln>
            </c:spPr>
            <c:trendlineType val="poly"/>
            <c:order val="4"/>
            <c:dispRSqr val="0"/>
            <c:dispEq val="0"/>
          </c:trendline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102</c:v>
                </c:pt>
                <c:pt idx="1">
                  <c:v>153.80000000000001</c:v>
                </c:pt>
                <c:pt idx="2">
                  <c:v>177.6</c:v>
                </c:pt>
                <c:pt idx="3">
                  <c:v>138.19999999999999</c:v>
                </c:pt>
                <c:pt idx="4">
                  <c:v>114.6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axId val="60991360"/>
        <c:axId val="60992896"/>
      </c:barChart>
      <c:catAx>
        <c:axId val="6099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60992896"/>
        <c:crosses val="autoZero"/>
        <c:auto val="1"/>
        <c:lblAlgn val="ctr"/>
        <c:lblOffset val="100"/>
        <c:noMultiLvlLbl val="0"/>
      </c:catAx>
      <c:valAx>
        <c:axId val="60992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991360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426973566698296E-2"/>
          <c:y val="0.10329611624977907"/>
          <c:w val="0.93714605286660346"/>
          <c:h val="0.72941927655976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44450" h="44450"/>
              <a:bevelB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74.2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800" b="1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numFmt formatCode="#,##0.0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104.6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numFmt formatCode="#,##0.0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129.3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numFmt formatCode="#,##0.0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116.5 </a:t>
                    </a: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numFmt formatCode="#,##0.0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95     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800" b="1" i="0" baseline="0" dirty="0" smtClean="0">
                        <a:effectLst/>
                      </a:rPr>
                      <a:t>МЛРД. РУБ.</a:t>
                    </a:r>
                    <a:endParaRPr lang="ru-RU" sz="800" dirty="0" smtClean="0">
                      <a:effectLst/>
                    </a:endParaRPr>
                  </a:p>
                </c:rich>
              </c:tx>
              <c:numFmt formatCode="#,##0.0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19050">
                <a:solidFill>
                  <a:schemeClr val="accent6">
                    <a:lumMod val="75000"/>
                  </a:schemeClr>
                </a:solidFill>
              </a:ln>
            </c:spPr>
            <c:trendlineType val="poly"/>
            <c:order val="5"/>
            <c:dispRSqr val="0"/>
            <c:dispEq val="0"/>
          </c:trendline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74.2</c:v>
                </c:pt>
                <c:pt idx="1">
                  <c:v>104.6</c:v>
                </c:pt>
                <c:pt idx="2">
                  <c:v>129.30000000000001</c:v>
                </c:pt>
                <c:pt idx="3">
                  <c:v>116.5</c:v>
                </c:pt>
                <c:pt idx="4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axId val="52632192"/>
        <c:axId val="52633984"/>
      </c:barChart>
      <c:catAx>
        <c:axId val="52632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52633984"/>
        <c:crosses val="autoZero"/>
        <c:auto val="1"/>
        <c:lblAlgn val="ctr"/>
        <c:lblOffset val="100"/>
        <c:noMultiLvlLbl val="0"/>
      </c:catAx>
      <c:valAx>
        <c:axId val="526339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2632192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defRPr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  <a:t>ДОНАЧИСЛЕНО ПО КОНТРОЛЬНО-АНАЛИТИЧЕСКОЙ РАБОТЕ ЗА 2020 ГОД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effectLst/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13264129166998934"/>
          <c:y val="2.32064323476253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32257422011287"/>
          <c:y val="0.13655664275785076"/>
          <c:w val="0.28985761749978661"/>
          <c:h val="0.8039628388173671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36699"/>
            </a:solidFill>
            <a:scene3d>
              <a:camera prst="orthographicFront"/>
              <a:lightRig rig="threePt" dir="t"/>
            </a:scene3d>
            <a:sp3d>
              <a:bevelT w="38100" h="38100"/>
              <a:bevelB/>
            </a:sp3d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scene3d>
                <a:camera prst="orthographicFront"/>
                <a:lightRig rig="threePt" dir="t"/>
              </a:scene3d>
              <a:sp3d>
                <a:bevelT w="38100" h="38100"/>
                <a:bevelB/>
              </a:sp3d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38100" h="38100"/>
                <a:bevelB/>
              </a:sp3d>
            </c:spPr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38100" h="38100"/>
                <a:bevelB/>
              </a:sp3d>
            </c:spPr>
          </c:dPt>
          <c:cat>
            <c:strRef>
              <c:f>Лист1!$A$2:$A$4</c:f>
              <c:strCache>
                <c:ptCount val="2"/>
                <c:pt idx="0">
                  <c:v>по налоговым проверкам</c:v>
                </c:pt>
                <c:pt idx="1">
                  <c:v>по контрольно-аналитической работе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4764.1000000000004</c:v>
                </c:pt>
                <c:pt idx="1">
                  <c:v>2106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44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5236625033426896"/>
          <c:w val="0.98311243157802297"/>
          <c:h val="0.5596120796859834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ВНП</c:v>
                </c:pt>
              </c:strCache>
            </c:strRef>
          </c:tx>
          <c:spPr>
            <a:ln w="72468">
              <a:solidFill>
                <a:srgbClr val="143976"/>
              </a:solidFill>
            </a:ln>
          </c:spPr>
          <c:marker>
            <c:symbol val="circle"/>
            <c:size val="14"/>
            <c:spPr>
              <a:solidFill>
                <a:srgbClr val="1D4779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82550" h="44450"/>
                <a:bevelB/>
              </a:sp3d>
            </c:spPr>
          </c:marker>
          <c:dPt>
            <c:idx val="0"/>
            <c:marker>
              <c:spPr>
                <a:solidFill>
                  <a:srgbClr val="1D4779"/>
                </a:solidFill>
                <a:ln w="16104">
                  <a:noFill/>
                </a:ln>
                <a:scene3d>
                  <a:camera prst="orthographicFront"/>
                  <a:lightRig rig="threePt" dir="t"/>
                </a:scene3d>
                <a:sp3d>
                  <a:bevelT w="82550" h="44450"/>
                  <a:bevelB/>
                </a:sp3d>
              </c:spPr>
            </c:marker>
            <c:bubble3D val="0"/>
          </c:dPt>
          <c:dPt>
            <c:idx val="1"/>
            <c:marker>
              <c:spPr>
                <a:solidFill>
                  <a:srgbClr val="1D4779"/>
                </a:solidFill>
                <a:ln w="16104">
                  <a:noFill/>
                </a:ln>
                <a:scene3d>
                  <a:camera prst="orthographicFront"/>
                  <a:lightRig rig="threePt" dir="t"/>
                </a:scene3d>
                <a:sp3d>
                  <a:bevelT w="82550" h="44450"/>
                  <a:bevelB/>
                </a:sp3d>
              </c:spPr>
            </c:marker>
            <c:bubble3D val="0"/>
          </c:dPt>
          <c:dPt>
            <c:idx val="2"/>
            <c:marker>
              <c:spPr>
                <a:solidFill>
                  <a:srgbClr val="1D4779"/>
                </a:solidFill>
                <a:ln w="16104">
                  <a:noFill/>
                </a:ln>
                <a:scene3d>
                  <a:camera prst="orthographicFront"/>
                  <a:lightRig rig="threePt" dir="t"/>
                </a:scene3d>
                <a:sp3d>
                  <a:bevelT w="82550" h="44450"/>
                  <a:bevelB/>
                </a:sp3d>
              </c:spPr>
            </c:marker>
            <c:bubble3D val="0"/>
          </c:dPt>
          <c:dPt>
            <c:idx val="3"/>
            <c:marker>
              <c:spPr>
                <a:solidFill>
                  <a:srgbClr val="1D4779"/>
                </a:solidFill>
                <a:ln w="16104">
                  <a:noFill/>
                </a:ln>
                <a:scene3d>
                  <a:camera prst="orthographicFront"/>
                  <a:lightRig rig="threePt" dir="t"/>
                </a:scene3d>
                <a:sp3d>
                  <a:bevelT w="82550" h="44450"/>
                  <a:bevelB/>
                </a:sp3d>
              </c:spPr>
            </c:marker>
            <c:bubble3D val="0"/>
          </c:dPt>
          <c:dPt>
            <c:idx val="4"/>
            <c:marker>
              <c:spPr>
                <a:solidFill>
                  <a:srgbClr val="1D4779"/>
                </a:solidFill>
                <a:ln w="16104">
                  <a:noFill/>
                </a:ln>
                <a:scene3d>
                  <a:camera prst="orthographicFront"/>
                  <a:lightRig rig="threePt" dir="t"/>
                </a:scene3d>
                <a:sp3d>
                  <a:bevelT w="82550" h="44450"/>
                  <a:bevelB/>
                </a:sp3d>
              </c:spPr>
            </c:marker>
            <c:bubble3D val="0"/>
            <c:spPr>
              <a:ln w="72468">
                <a:solidFill>
                  <a:srgbClr val="143976"/>
                </a:solidFill>
              </a:ln>
            </c:spPr>
          </c:dPt>
          <c:dLbls>
            <c:dLbl>
              <c:idx val="0"/>
              <c:layout>
                <c:manualLayout>
                  <c:x val="-0.1178065950275385"/>
                  <c:y val="-9.6635877741651985E-2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solidFill>
                          <a:srgbClr val="143976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900" b="1" dirty="0" smtClean="0">
                        <a:solidFill>
                          <a:srgbClr val="143976"/>
                        </a:solidFill>
                      </a:rPr>
                      <a:t>490</a:t>
                    </a:r>
                    <a:endParaRPr lang="en-US" sz="3200" dirty="0">
                      <a:solidFill>
                        <a:srgbClr val="143976"/>
                      </a:solidFill>
                    </a:endParaRPr>
                  </a:p>
                </c:rich>
              </c:tx>
              <c:spPr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449083744277111E-2"/>
                  <c:y val="-0.13830737347515296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solidFill>
                          <a:srgbClr val="143976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900" b="1" dirty="0" smtClean="0">
                        <a:solidFill>
                          <a:srgbClr val="143976"/>
                        </a:solidFill>
                      </a:rPr>
                      <a:t>456</a:t>
                    </a:r>
                    <a:endParaRPr lang="en-US" sz="3200" dirty="0">
                      <a:solidFill>
                        <a:srgbClr val="143976"/>
                      </a:solidFill>
                    </a:endParaRPr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828500485761856E-2"/>
                  <c:y val="-0.13021427825870294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solidFill>
                          <a:srgbClr val="143976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900" b="1" dirty="0" smtClean="0">
                        <a:solidFill>
                          <a:srgbClr val="143976"/>
                        </a:solidFill>
                      </a:rPr>
                      <a:t>329</a:t>
                    </a:r>
                    <a:endParaRPr lang="en-US" sz="3200" dirty="0">
                      <a:solidFill>
                        <a:srgbClr val="143976"/>
                      </a:solidFill>
                    </a:endParaRPr>
                  </a:p>
                </c:rich>
              </c:tx>
              <c:spPr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8244999513874461E-2"/>
                  <c:y val="-0.13745130422192817"/>
                </c:manualLayout>
              </c:layout>
              <c:tx>
                <c:rich>
                  <a:bodyPr/>
                  <a:lstStyle/>
                  <a:p>
                    <a:r>
                      <a:rPr lang="ru-RU" sz="1900" b="1" dirty="0" smtClean="0">
                        <a:solidFill>
                          <a:srgbClr val="143976"/>
                        </a:solidFill>
                      </a:rPr>
                      <a:t>315</a:t>
                    </a:r>
                    <a:endParaRPr lang="en-US" sz="2800" dirty="0">
                      <a:solidFill>
                        <a:srgbClr val="143976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535447919863627E-3"/>
                  <c:y val="-8.390216718497838E-2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solidFill>
                          <a:srgbClr val="D25D08"/>
                        </a:solidFill>
                        <a:latin typeface="Arial Narrow" panose="020B0606020202030204" pitchFamily="34" charset="0"/>
                      </a:defRPr>
                    </a:pPr>
                    <a:r>
                      <a:rPr lang="ru-RU" sz="1900" b="1" dirty="0" smtClean="0">
                        <a:solidFill>
                          <a:srgbClr val="D25D08"/>
                        </a:solidFill>
                      </a:rPr>
                      <a:t>177</a:t>
                    </a:r>
                    <a:endParaRPr lang="en-US" sz="3200" dirty="0">
                      <a:solidFill>
                        <a:srgbClr val="D25D08"/>
                      </a:solidFill>
                    </a:endParaRPr>
                  </a:p>
                </c:rich>
              </c:tx>
              <c:spPr>
                <a:noFill/>
                <a:ln w="21472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1472">
                <a:noFill/>
              </a:ln>
            </c:spPr>
            <c:txPr>
              <a:bodyPr/>
              <a:lstStyle/>
              <a:p>
                <a:pPr>
                  <a:defRPr sz="1900" b="1">
                    <a:solidFill>
                      <a:srgbClr val="143976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490</c:v>
                </c:pt>
                <c:pt idx="1">
                  <c:v>456</c:v>
                </c:pt>
                <c:pt idx="2">
                  <c:v>329</c:v>
                </c:pt>
                <c:pt idx="3">
                  <c:v>315</c:v>
                </c:pt>
                <c:pt idx="4">
                  <c:v>177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791168"/>
        <c:axId val="52792704"/>
      </c:lineChart>
      <c:catAx>
        <c:axId val="52791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52792704"/>
        <c:crosses val="autoZero"/>
        <c:auto val="1"/>
        <c:lblAlgn val="ctr"/>
        <c:lblOffset val="100"/>
        <c:noMultiLvlLbl val="0"/>
      </c:catAx>
      <c:valAx>
        <c:axId val="52792704"/>
        <c:scaling>
          <c:orientation val="minMax"/>
          <c:min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791168"/>
        <c:crosses val="autoZero"/>
        <c:crossBetween val="between"/>
      </c:valAx>
      <c:spPr>
        <a:noFill/>
        <a:ln w="21472">
          <a:noFill/>
        </a:ln>
      </c:spPr>
    </c:plotArea>
    <c:plotVisOnly val="1"/>
    <c:dispBlanksAs val="gap"/>
    <c:showDLblsOverMax val="0"/>
  </c:chart>
  <c:txPr>
    <a:bodyPr/>
    <a:lstStyle/>
    <a:p>
      <a:pPr>
        <a:defRPr sz="1261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defRPr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ЭФФЕКТИВНОСТЬ ВНП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2440802873754768"/>
          <c:y val="2.021425518825917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967762841165797"/>
          <c:y val="0.13692093918294621"/>
          <c:w val="0.8511924600970262"/>
          <c:h val="0.73065857884235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D4779"/>
            </a:solidFill>
            <a:scene3d>
              <a:camera prst="orthographicFront"/>
              <a:lightRig rig="threePt" dir="t"/>
            </a:scene3d>
            <a:sp3d>
              <a:bevelT w="44450" h="44450"/>
              <a:bevelB/>
            </a:sp3d>
          </c:spPr>
          <c:invertIfNegative val="0"/>
          <c:dLbls>
            <c:dLbl>
              <c:idx val="3"/>
              <c:layout>
                <c:manualLayout>
                  <c:x val="-2.8446660048525073E-3"/>
                  <c:y val="0.152847959422133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0.1434083952357783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11.9</c:v>
                </c:pt>
                <c:pt idx="1">
                  <c:v>23.5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42491904"/>
        <c:axId val="42493440"/>
      </c:barChart>
      <c:catAx>
        <c:axId val="4249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42493440"/>
        <c:crosses val="autoZero"/>
        <c:auto val="1"/>
        <c:lblAlgn val="ctr"/>
        <c:lblOffset val="100"/>
        <c:noMultiLvlLbl val="0"/>
      </c:catAx>
      <c:valAx>
        <c:axId val="424934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2491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accent5">
                    <a:lumMod val="50000"/>
                  </a:schemeClr>
                </a:solidFill>
              </a:defRPr>
            </a:pPr>
            <a:r>
              <a:rPr lang="ru-RU" sz="17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Удельный вес решений, обжалованных до суда, %</a:t>
            </a:r>
          </a:p>
        </c:rich>
      </c:tx>
      <c:layout>
        <c:manualLayout>
          <c:xMode val="edge"/>
          <c:yMode val="edge"/>
          <c:x val="0.24817785397582087"/>
          <c:y val="3.527385846017109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1291326053377581E-2"/>
          <c:y val="0.10375379747077909"/>
          <c:w val="0.93741734789324482"/>
          <c:h val="0.64474780579935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решений, обжалованных до суда, %</c:v>
                </c:pt>
              </c:strCache>
            </c:strRef>
          </c:tx>
          <c:spPr>
            <a:solidFill>
              <a:srgbClr val="689CDA"/>
            </a:solidFill>
            <a:scene3d>
              <a:camera prst="orthographicFront"/>
              <a:lightRig rig="threePt" dir="t"/>
            </a:scene3d>
            <a:sp3d>
              <a:bevelT w="38100" h="38100"/>
              <a:bevelB/>
            </a:sp3d>
          </c:spPr>
          <c:invertIfNegative val="0"/>
          <c:dLbls>
            <c:dLbl>
              <c:idx val="3"/>
              <c:layout>
                <c:manualLayout>
                  <c:x val="-5.6893320097050146E-3"/>
                  <c:y val="0.152847959422133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0.161653494439315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8446660048525073E-3"/>
                  <c:y val="0.1348140436503223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2.4700000000000002</c:v>
                </c:pt>
                <c:pt idx="1">
                  <c:v>2.25</c:v>
                </c:pt>
                <c:pt idx="2">
                  <c:v>1.47</c:v>
                </c:pt>
                <c:pt idx="3">
                  <c:v>0.68</c:v>
                </c:pt>
                <c:pt idx="4">
                  <c:v>0.75</c:v>
                </c:pt>
                <c:pt idx="5">
                  <c:v>0.61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53311744"/>
        <c:axId val="53321728"/>
      </c:barChart>
      <c:catAx>
        <c:axId val="53311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53321728"/>
        <c:crosses val="autoZero"/>
        <c:auto val="1"/>
        <c:lblAlgn val="ctr"/>
        <c:lblOffset val="100"/>
        <c:noMultiLvlLbl val="0"/>
      </c:catAx>
      <c:valAx>
        <c:axId val="53321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311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accent5">
                    <a:lumMod val="50000"/>
                  </a:schemeClr>
                </a:solidFill>
              </a:defRPr>
            </a:pPr>
            <a:r>
              <a:rPr lang="ru-RU" sz="17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Удельный вес решений, обжалованных в суде, %</a:t>
            </a:r>
          </a:p>
        </c:rich>
      </c:tx>
      <c:layout>
        <c:manualLayout>
          <c:xMode val="edge"/>
          <c:yMode val="edge"/>
          <c:x val="0.22547317974770484"/>
          <c:y val="0.1110473321894275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6101418024259931E-2"/>
          <c:y val="0.22831619531986161"/>
          <c:w val="0.93741734789324482"/>
          <c:h val="0.54135891031264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решений, обжалованных в суде, %</c:v>
                </c:pt>
              </c:strCache>
            </c:strRef>
          </c:tx>
          <c:spPr>
            <a:solidFill>
              <a:schemeClr val="accent6"/>
            </a:solidFill>
            <a:scene3d>
              <a:camera prst="orthographicFront"/>
              <a:lightRig rig="threePt" dir="t"/>
            </a:scene3d>
            <a:sp3d>
              <a:bevelT w="38100" h="38100"/>
              <a:bevelB/>
            </a:sp3d>
          </c:spPr>
          <c:invertIfNegative val="0"/>
          <c:dLbls>
            <c:dLbl>
              <c:idx val="3"/>
              <c:layout>
                <c:manualLayout>
                  <c:x val="-2.8446660048525073E-3"/>
                  <c:y val="0.1474687678380563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430321525828207E-16"/>
                  <c:y val="0.1258145646652287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826786922665157E-3"/>
                  <c:y val="9.17485505725701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1.37</c:v>
                </c:pt>
                <c:pt idx="1">
                  <c:v>0.94</c:v>
                </c:pt>
                <c:pt idx="2">
                  <c:v>0.73</c:v>
                </c:pt>
                <c:pt idx="3">
                  <c:v>0.41</c:v>
                </c:pt>
                <c:pt idx="4">
                  <c:v>0.28000000000000003</c:v>
                </c:pt>
                <c:pt idx="5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52941952"/>
        <c:axId val="52943488"/>
      </c:barChart>
      <c:catAx>
        <c:axId val="52941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52943488"/>
        <c:crosses val="autoZero"/>
        <c:auto val="1"/>
        <c:lblAlgn val="ctr"/>
        <c:lblOffset val="100"/>
        <c:noMultiLvlLbl val="0"/>
      </c:catAx>
      <c:valAx>
        <c:axId val="52943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294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accent5">
                    <a:lumMod val="50000"/>
                  </a:schemeClr>
                </a:solidFill>
              </a:defRPr>
            </a:pPr>
            <a:r>
              <a:rPr lang="ru-RU" sz="17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Удельный вес решений, проигранных в суде, %</a:t>
            </a:r>
          </a:p>
        </c:rich>
      </c:tx>
      <c:layout>
        <c:manualLayout>
          <c:xMode val="edge"/>
          <c:yMode val="edge"/>
          <c:x val="0.25724363959560048"/>
          <c:y val="0.1275697113225652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1291326053377581E-2"/>
          <c:y val="0"/>
          <c:w val="0.93741734789324482"/>
          <c:h val="0.723460767733626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решений, проигранных в суде, 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38100" h="38100"/>
              <a:bevelB/>
            </a:sp3d>
          </c:spPr>
          <c:invertIfNegative val="0"/>
          <c:dLbls>
            <c:dLbl>
              <c:idx val="1"/>
              <c:layout>
                <c:manualLayout>
                  <c:x val="0"/>
                  <c:y val="0.1660854555255177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995125762040034E-3"/>
                  <c:y val="0.2124918218963325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4479906273040366E-3"/>
                  <c:y val="0.120367547305377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8706860853844521E-3"/>
                  <c:y val="0.1149445051075154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0.1002530122759996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strike="noStrike">
                    <a:solidFill>
                      <a:schemeClr val="accent1">
                        <a:lumMod val="50000"/>
                      </a:schemeClr>
                    </a:solidFill>
                    <a:effectLst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0.19</c:v>
                </c:pt>
                <c:pt idx="1">
                  <c:v>0.11</c:v>
                </c:pt>
                <c:pt idx="2">
                  <c:v>0.2</c:v>
                </c:pt>
                <c:pt idx="3">
                  <c:v>0.05</c:v>
                </c:pt>
                <c:pt idx="4">
                  <c:v>0.05</c:v>
                </c:pt>
                <c:pt idx="5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53395456"/>
        <c:axId val="53396992"/>
      </c:barChart>
      <c:catAx>
        <c:axId val="53395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53396992"/>
        <c:crosses val="autoZero"/>
        <c:auto val="1"/>
        <c:lblAlgn val="ctr"/>
        <c:lblOffset val="100"/>
        <c:noMultiLvlLbl val="0"/>
      </c:catAx>
      <c:valAx>
        <c:axId val="533969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395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0.09312</cdr:x>
      <cdr:y>0</cdr:y>
    </cdr:from>
    <cdr:to>
      <cdr:x>0.92163</cdr:x>
      <cdr:y>0.13949</cdr:y>
    </cdr:to>
    <cdr:sp macro="" textlink="">
      <cdr:nvSpPr>
        <cdr:cNvPr id="2" name="Text Box 4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3919" y="-1324467"/>
          <a:ext cx="3682953" cy="38321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 lIns="85729" tIns="42970" rIns="85729" bIns="42970" anchor="ctr"/>
        <a:lstStyle xmlns:a="http://schemas.openxmlformats.org/drawingml/2006/main">
          <a:defPPr>
            <a:defRPr lang="ru-RU"/>
          </a:defPPr>
          <a:lvl1pPr marL="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4778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89555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43328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79111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38891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68666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3445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58222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fontAlgn="base" hangingPunct="1">
            <a:spcBef>
              <a:spcPct val="0"/>
            </a:spcBef>
            <a:spcAft>
              <a:spcPct val="0"/>
            </a:spcAft>
            <a:buFontTx/>
            <a:buNone/>
          </a:pPr>
          <a:r>
            <a:rPr lang="ru-RU" altLang="ru-RU" sz="1300" b="1" dirty="0">
              <a:solidFill>
                <a:schemeClr val="accent5">
                  <a:lumMod val="50000"/>
                </a:schemeClr>
              </a:solidFill>
              <a:latin typeface="Arial Narrow" pitchFamily="34" charset="0"/>
              <a:cs typeface="Arial" pitchFamily="34" charset="0"/>
            </a:rPr>
            <a:t>КОНСОЛИДИРОВАННЫЙ БЮДЖЕТ РФ</a:t>
          </a:r>
        </a:p>
      </cdr:txBody>
    </cdr:sp>
  </cdr:relSizeAnchor>
  <cdr:relSizeAnchor xmlns:cdr="http://schemas.openxmlformats.org/drawingml/2006/chartDrawing">
    <cdr:from>
      <cdr:x>0.82181</cdr:x>
      <cdr:y>0.27528</cdr:y>
    </cdr:from>
    <cdr:to>
      <cdr:x>1</cdr:x>
      <cdr:y>0.42745</cdr:y>
    </cdr:to>
    <cdr:grpSp>
      <cdr:nvGrpSpPr>
        <cdr:cNvPr id="5" name="Группа 4"/>
        <cdr:cNvGrpSpPr/>
      </cdr:nvGrpSpPr>
      <cdr:grpSpPr>
        <a:xfrm xmlns:a="http://schemas.openxmlformats.org/drawingml/2006/main">
          <a:off x="3653131" y="712128"/>
          <a:ext cx="792095" cy="393653"/>
          <a:chOff x="3958789" y="2194413"/>
          <a:chExt cx="792094" cy="381000"/>
        </a:xfrm>
      </cdr:grpSpPr>
      <cdr:sp macro="" textlink="">
        <cdr:nvSpPr>
          <cdr:cNvPr id="3" name="TextBox 51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4089995" y="2194413"/>
            <a:ext cx="660888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wrap="none" lIns="85729" tIns="42970" rIns="85729" bIns="42970" anchor="ctr"/>
          <a:lstStyle xmlns:a="http://schemas.openxmlformats.org/drawingml/2006/main">
            <a:defPPr>
              <a:defRPr lang="ru-RU"/>
            </a:defPPr>
            <a:lvl1pPr marL="0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778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55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3328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111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38891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86666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4450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2226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600" b="1" dirty="0" smtClean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-</a:t>
            </a:r>
            <a:r>
              <a:rPr lang="ru-RU" altLang="ru-RU" sz="1600" b="1" dirty="0" smtClean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17.1%</a:t>
            </a:r>
            <a:endParaRPr lang="ru-RU" altLang="ru-RU" sz="1600" b="1" dirty="0">
              <a:solidFill>
                <a:srgbClr val="F79646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cdr:txBody>
      </cdr:sp>
      <cdr:pic>
        <cdr:nvPicPr>
          <cdr:cNvPr id="4" name="Picture 2"/>
          <cdr:cNvPicPr>
            <a:picLocks xmlns:a="http://schemas.openxmlformats.org/drawingml/2006/main" noChangeAspect="1" noChangeArrowheads="1"/>
          </cdr:cNvPicPr>
        </cdr:nvPicPr>
        <cdr:blipFill>
          <a:blip xmlns:a="http://schemas.openxmlformats.org/drawingml/2006/main"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>
            <a:off x="3958789" y="2346515"/>
            <a:ext cx="216026" cy="20611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cdr:spPr>
      </cdr:pic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0.09286</cdr:x>
      <cdr:y>0.01381</cdr:y>
    </cdr:from>
    <cdr:to>
      <cdr:x>0.92137</cdr:x>
      <cdr:y>0.1533</cdr:y>
    </cdr:to>
    <cdr:sp macro="" textlink="">
      <cdr:nvSpPr>
        <cdr:cNvPr id="2" name="Text Box 4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2778" y="34700"/>
          <a:ext cx="3682914" cy="3504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 lIns="85729" tIns="42970" rIns="85729" bIns="42970" anchor="ctr"/>
        <a:lstStyle xmlns:a="http://schemas.openxmlformats.org/drawingml/2006/main">
          <a:defPPr>
            <a:defRPr lang="ru-RU"/>
          </a:defPPr>
          <a:lvl1pPr marL="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4778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89555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43328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79111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38891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68666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3445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58222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base">
            <a:spcBef>
              <a:spcPct val="0"/>
            </a:spcBef>
            <a:spcAft>
              <a:spcPct val="0"/>
            </a:spcAft>
          </a:pPr>
          <a:r>
            <a:rPr lang="ru-RU" altLang="ru-RU" sz="1300" b="1" dirty="0">
              <a:solidFill>
                <a:schemeClr val="accent5">
                  <a:lumMod val="50000"/>
                </a:schemeClr>
              </a:solidFill>
              <a:latin typeface="Arial Narrow" pitchFamily="34" charset="0"/>
              <a:cs typeface="Arial" pitchFamily="34" charset="0"/>
            </a:rPr>
            <a:t>ОБЛАСТНОЙ БЮДЖЕТ</a:t>
          </a:r>
        </a:p>
      </cdr:txBody>
    </cdr:sp>
  </cdr:relSizeAnchor>
  <cdr:relSizeAnchor xmlns:cdr="http://schemas.openxmlformats.org/drawingml/2006/chartDrawing">
    <cdr:from>
      <cdr:x>0.82181</cdr:x>
      <cdr:y>0.2305</cdr:y>
    </cdr:from>
    <cdr:to>
      <cdr:x>1</cdr:x>
      <cdr:y>0.37678</cdr:y>
    </cdr:to>
    <cdr:grpSp>
      <cdr:nvGrpSpPr>
        <cdr:cNvPr id="6" name="Группа 5"/>
        <cdr:cNvGrpSpPr/>
      </cdr:nvGrpSpPr>
      <cdr:grpSpPr>
        <a:xfrm xmlns:a="http://schemas.openxmlformats.org/drawingml/2006/main">
          <a:off x="3653131" y="579041"/>
          <a:ext cx="792095" cy="367471"/>
          <a:chOff x="1404341" y="5250573"/>
          <a:chExt cx="792047" cy="401828"/>
        </a:xfrm>
      </cdr:grpSpPr>
      <cdr:sp macro="" textlink="">
        <cdr:nvSpPr>
          <cdr:cNvPr id="7" name="TextBox 51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1535500" y="5250573"/>
            <a:ext cx="660888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wrap="none" lIns="85729" tIns="42970" rIns="85729" bIns="42970" anchor="ctr"/>
          <a:lstStyle xmlns:a="http://schemas.openxmlformats.org/drawingml/2006/main">
            <a:defPPr>
              <a:defRPr lang="ru-RU"/>
            </a:defPPr>
            <a:lvl1pPr marL="0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778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55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3328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1115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38891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86666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4450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2226" algn="l" defTabSz="8955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 dirty="0" smtClean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-18.5%</a:t>
            </a:r>
            <a:endParaRPr lang="ru-RU" altLang="ru-RU" sz="1600" b="1" dirty="0">
              <a:solidFill>
                <a:srgbClr val="F79646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cdr:txBody>
      </cdr:sp>
      <cdr:pic>
        <cdr:nvPicPr>
          <cdr:cNvPr id="8" name="Picture 2"/>
          <cdr:cNvPicPr>
            <a:picLocks xmlns:a="http://schemas.openxmlformats.org/drawingml/2006/main" noChangeAspect="1" noChangeArrowheads="1"/>
          </cdr:cNvPicPr>
        </cdr:nvPicPr>
        <cdr:blipFill>
          <a:blip xmlns:a="http://schemas.openxmlformats.org/drawingml/2006/main"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>
            <a:off x="1404341" y="5366190"/>
            <a:ext cx="207963" cy="28621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cdr:spPr>
      </cdr:pic>
    </cdr:grp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0.05153</cdr:x>
      <cdr:y>0.36585</cdr:y>
    </cdr:from>
    <cdr:to>
      <cdr:x>0.32335</cdr:x>
      <cdr:y>0.7991</cdr:y>
    </cdr:to>
    <cdr:sp macro="" textlink="">
      <cdr:nvSpPr>
        <cdr:cNvPr id="10" name="TextBox 2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421957" y="1080120"/>
          <a:ext cx="2225857" cy="1279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lIns="74453" tIns="37356" rIns="74453" bIns="37356" anchor="ctr">
          <a:normAutofit/>
        </a:bodyPr>
        <a:lstStyle xmlns:a="http://schemas.openxmlformats.org/drawingml/2006/main">
          <a:defPPr>
            <a:defRPr lang="ru-RU"/>
          </a:defPPr>
          <a:lvl1pPr marL="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4778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89555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43328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79111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38891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68666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3445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58222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rPr>
            <a:t>по </a:t>
          </a:r>
          <a:r>
            <a:rPr lang="ru-RU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rPr>
            <a:t>налоговым</a:t>
          </a: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rPr>
            <a:t> проверкам</a:t>
          </a: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rPr>
            <a:t>4,8 млрд. руб.</a:t>
          </a: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rPr>
            <a:t>70%</a:t>
          </a:r>
          <a:endParaRPr lang="ru-RU" b="1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0.6407</cdr:x>
      <cdr:y>0.31707</cdr:y>
    </cdr:from>
    <cdr:to>
      <cdr:x>0.90265</cdr:x>
      <cdr:y>0.76444</cdr:y>
    </cdr:to>
    <cdr:sp macro="" textlink="">
      <cdr:nvSpPr>
        <cdr:cNvPr id="12" name="TextBox 22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5246493" y="936104"/>
          <a:ext cx="2145034" cy="1320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lIns="74453" tIns="37356" rIns="74453" bIns="37356" anchor="ctr">
          <a:noAutofit/>
        </a:bodyPr>
        <a:lstStyle xmlns:a="http://schemas.openxmlformats.org/drawingml/2006/main">
          <a:defPPr>
            <a:defRPr lang="ru-RU"/>
          </a:defPPr>
          <a:lvl1pPr marL="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4778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89555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43328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791115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38891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68666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34450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582226" algn="l" defTabSz="895555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sz="11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 </a:t>
          </a:r>
          <a:r>
            <a:rPr lang="ru-RU" sz="16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по контрольно-  аналитической </a:t>
          </a:r>
          <a:endParaRPr lang="ru-RU" sz="1600" b="1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itchFamily="34" charset="0"/>
          </a:endParaRP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sz="16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р</a:t>
          </a:r>
          <a:r>
            <a:rPr lang="ru-RU" sz="16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аботе</a:t>
          </a: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2 ,1 млрд. руб.</a:t>
          </a:r>
        </a:p>
        <a:p xmlns:a="http://schemas.openxmlformats.org/drawingml/2006/main">
          <a:pPr algn="ctr" defTabSz="744390" fontAlgn="base">
            <a:spcBef>
              <a:spcPct val="0"/>
            </a:spcBef>
            <a:spcAft>
              <a:spcPct val="0"/>
            </a:spcAft>
            <a:defRPr/>
          </a:pPr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itchFamily="34" charset="0"/>
            </a:rPr>
            <a:t>(30%)</a:t>
          </a:r>
          <a:endParaRPr lang="en-US" b="1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0.40106</cdr:x>
      <cdr:y>0.36585</cdr:y>
    </cdr:from>
    <cdr:to>
      <cdr:x>0.55624</cdr:x>
      <cdr:y>0.70732</cdr:y>
    </cdr:to>
    <cdr:sp macro="" textlink="">
      <cdr:nvSpPr>
        <cdr:cNvPr id="13" name="TextBox 23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3284185" y="1080120"/>
          <a:ext cx="1270707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lIns="74453" tIns="37356" rIns="74453" bIns="37356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713936">
            <a:defRPr/>
          </a:pPr>
          <a:r>
            <a:rPr lang="ru-RU" sz="2000" b="1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rPr>
            <a:t>6,9</a:t>
          </a:r>
        </a:p>
        <a:p xmlns:a="http://schemas.openxmlformats.org/drawingml/2006/main">
          <a:pPr algn="ctr" defTabSz="713936">
            <a:defRPr/>
          </a:pPr>
          <a:r>
            <a:rPr lang="ru-RU" sz="2000" b="1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rPr>
            <a:t>млрд.</a:t>
          </a:r>
        </a:p>
        <a:p xmlns:a="http://schemas.openxmlformats.org/drawingml/2006/main">
          <a:pPr algn="ctr" defTabSz="713936">
            <a:defRPr/>
          </a:pPr>
          <a:r>
            <a:rPr lang="ru-RU" sz="2000" b="1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rPr>
            <a:t> руб.</a:t>
          </a:r>
          <a:endParaRPr lang="ru-RU" sz="2000" b="1" dirty="0">
            <a:solidFill>
              <a:srgbClr val="1F497D">
                <a:lumMod val="75000"/>
              </a:srgb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0.65859</cdr:x>
      <cdr:y>0.59338</cdr:y>
    </cdr:from>
    <cdr:to>
      <cdr:x>0.70736</cdr:x>
      <cdr:y>0.77372</cdr:y>
    </cdr:to>
    <cdr:sp macro="" textlink="">
      <cdr:nvSpPr>
        <cdr:cNvPr id="2" name="Стрелка вниз 1"/>
        <cdr:cNvSpPr/>
      </cdr:nvSpPr>
      <cdr:spPr>
        <a:xfrm xmlns:a="http://schemas.openxmlformats.org/drawingml/2006/main">
          <a:off x="2916970" y="1586552"/>
          <a:ext cx="216024" cy="482172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0.22286</cdr:y>
    </cdr:from>
    <cdr:to>
      <cdr:x>0.23272</cdr:x>
      <cdr:y>0.34325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560056"/>
          <a:ext cx="754097" cy="30254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79804" tIns="40060" rIns="79804" bIns="40060" anchor="ctr"/>
        <a:lstStyle xmlns:a="http://schemas.openxmlformats.org/drawingml/2006/main">
          <a:defPPr>
            <a:defRPr lang="ru-RU"/>
          </a:defPPr>
          <a:lvl1pPr marL="0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47785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895555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43328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791115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38891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686666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134450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582226" algn="l" defTabSz="895555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711796">
            <a:defRPr/>
          </a:pPr>
          <a:r>
            <a:rPr lang="ru-RU" sz="1200" b="1" dirty="0" smtClean="0">
              <a:solidFill>
                <a:prstClr val="black"/>
              </a:solidFill>
              <a:latin typeface="Arial Narrow" pitchFamily="34" charset="0"/>
            </a:rPr>
            <a:t>МЛН.РУБ</a:t>
          </a:r>
          <a:endParaRPr lang="ru-RU" sz="1200" b="1" dirty="0">
            <a:solidFill>
              <a:prstClr val="black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0.31111</cdr:x>
      <cdr:y>0.31908</cdr:y>
    </cdr:from>
    <cdr:to>
      <cdr:x>0.57778</cdr:x>
      <cdr:y>0.55288</cdr:y>
    </cdr:to>
    <cdr:grpSp>
      <cdr:nvGrpSpPr>
        <cdr:cNvPr id="4" name="Группа 3"/>
        <cdr:cNvGrpSpPr/>
      </cdr:nvGrpSpPr>
      <cdr:grpSpPr>
        <a:xfrm xmlns:a="http://schemas.openxmlformats.org/drawingml/2006/main">
          <a:off x="1008108" y="801873"/>
          <a:ext cx="864107" cy="587558"/>
          <a:chOff x="4012857" y="3392326"/>
          <a:chExt cx="552725" cy="537693"/>
        </a:xfrm>
      </cdr:grpSpPr>
      <cdr:sp macro="" textlink="">
        <cdr:nvSpPr>
          <cdr:cNvPr id="5" name="TextBox 51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4012857" y="3502078"/>
            <a:ext cx="430583" cy="36876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wrap="none" lIns="85729" tIns="42970" rIns="85729" bIns="42970" anchor="ctr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ru-RU" altLang="ru-RU" sz="1400" b="1" dirty="0" smtClean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в 2 </a:t>
            </a:r>
          </a:p>
          <a:p xmlns:a="http://schemas.openxmlformats.org/drawingml/2006/main"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раза</a:t>
            </a:r>
            <a:endParaRPr lang="ru-RU" altLang="ru-RU" sz="1400" b="1" dirty="0">
              <a:solidFill>
                <a:srgbClr val="F79646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cdr:txBody>
      </cdr:sp>
      <cdr:pic>
        <cdr:nvPicPr>
          <cdr:cNvPr id="6" name="Picture 2"/>
          <cdr:cNvPicPr>
            <a:picLocks xmlns:a="http://schemas.openxmlformats.org/drawingml/2006/main" noChangeAspect="1" noChangeArrowheads="1"/>
          </cdr:cNvPicPr>
        </cdr:nvPicPr>
        <cdr:blipFill>
          <a:blip xmlns:a="http://schemas.openxmlformats.org/drawingml/2006/main"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xmlns:a="http://schemas.openxmlformats.org/drawingml/2006/main"/>
          <a:stretch xmlns:a="http://schemas.openxmlformats.org/drawingml/2006/main">
            <a:fillRect/>
          </a:stretch>
        </cdr:blipFill>
        <cdr:spPr bwMode="auto">
          <a:xfrm xmlns:a="http://schemas.openxmlformats.org/drawingml/2006/main" flipH="1" flipV="1">
            <a:off x="4427400" y="3392326"/>
            <a:ext cx="138182" cy="537693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cdr:spPr>
      </cdr:pic>
    </cdr:grp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0.81395</cdr:x>
      <cdr:y>0.29434</cdr:y>
    </cdr:from>
    <cdr:to>
      <cdr:x>0.84621</cdr:x>
      <cdr:y>0.46759</cdr:y>
    </cdr:to>
    <cdr:sp macro="" textlink="">
      <cdr:nvSpPr>
        <cdr:cNvPr id="2" name="Стрелка вниз 1"/>
        <cdr:cNvSpPr/>
      </cdr:nvSpPr>
      <cdr:spPr>
        <a:xfrm xmlns:a="http://schemas.openxmlformats.org/drawingml/2006/main">
          <a:off x="3633877" y="614649"/>
          <a:ext cx="144025" cy="361786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0.83706</cdr:x>
      <cdr:y>0.30822</cdr:y>
    </cdr:from>
    <cdr:to>
      <cdr:x>0.97603</cdr:x>
      <cdr:y>0.48</cdr:y>
    </cdr:to>
    <cdr:sp macro="" textlink="">
      <cdr:nvSpPr>
        <cdr:cNvPr id="3" name="TextBox 6"/>
        <cdr:cNvSpPr txBox="1"/>
      </cdr:nvSpPr>
      <cdr:spPr>
        <a:xfrm xmlns:a="http://schemas.openxmlformats.org/drawingml/2006/main">
          <a:off x="6630279" y="554857"/>
          <a:ext cx="1100749" cy="309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 </a:t>
          </a: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4</a:t>
          </a:r>
          <a:r>
            <a:rPr kumimoji="0" lang="en-US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</a:t>
          </a: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раза</a:t>
          </a:r>
          <a:endParaRPr kumimoji="0" lang="ru-RU" sz="1700" b="1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Arial" panose="020B0604020202020204" pitchFamily="34" charset="0"/>
            <a:ea typeface="+mj-ea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</cdr:x>
      <cdr:y>0.2</cdr:y>
    </cdr:from>
    <cdr:to>
      <cdr:x>0.87164</cdr:x>
      <cdr:y>0.57242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>
          <a:off x="792088" y="360040"/>
          <a:ext cx="6112068" cy="670424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0.1129</cdr:x>
      <cdr:y>0.27586</cdr:y>
    </cdr:from>
    <cdr:to>
      <cdr:x>0.88454</cdr:x>
      <cdr:y>0.62069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>
          <a:off x="504056" y="576064"/>
          <a:ext cx="3444952" cy="720080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0.83065</cdr:x>
      <cdr:y>0.25926</cdr:y>
    </cdr:from>
    <cdr:to>
      <cdr:x>0.94545</cdr:x>
      <cdr:y>0.4491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579479" y="504056"/>
          <a:ext cx="909353" cy="369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4147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08286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62433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16580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70721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24863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79014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33154" algn="l" defTabSz="908286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7</a:t>
          </a:r>
          <a:r>
            <a:rPr kumimoji="0" lang="en-US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</a:t>
          </a: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раз</a:t>
          </a:r>
          <a:endParaRPr kumimoji="0" lang="ru-RU" sz="1700" b="1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Arial" panose="020B0604020202020204" pitchFamily="34" charset="0"/>
            <a:ea typeface="+mj-ea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0.80645</cdr:x>
      <cdr:y>0.34483</cdr:y>
    </cdr:from>
    <cdr:to>
      <cdr:x>0.83871</cdr:x>
      <cdr:y>0.51808</cdr:y>
    </cdr:to>
    <cdr:sp macro="" textlink="">
      <cdr:nvSpPr>
        <cdr:cNvPr id="6" name="Стрелка вниз 5"/>
        <cdr:cNvSpPr/>
      </cdr:nvSpPr>
      <cdr:spPr>
        <a:xfrm xmlns:a="http://schemas.openxmlformats.org/drawingml/2006/main">
          <a:off x="3600400" y="720080"/>
          <a:ext cx="144024" cy="361786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</cdr:x>
      <cdr:y>0.29783</cdr:y>
    </cdr:from>
    <cdr:to>
      <cdr:x>0.88505</cdr:x>
      <cdr:y>0.5972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792088" y="504056"/>
          <a:ext cx="6218287" cy="50665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0.79032</cdr:x>
      <cdr:y>0.33333</cdr:y>
    </cdr:from>
    <cdr:to>
      <cdr:x>0.82258</cdr:x>
      <cdr:y>0.51941</cdr:y>
    </cdr:to>
    <cdr:sp macro="" textlink="">
      <cdr:nvSpPr>
        <cdr:cNvPr id="4" name="Стрелка вниз 3"/>
        <cdr:cNvSpPr/>
      </cdr:nvSpPr>
      <cdr:spPr>
        <a:xfrm xmlns:a="http://schemas.openxmlformats.org/drawingml/2006/main">
          <a:off x="3528392" y="648072"/>
          <a:ext cx="144025" cy="361780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0.84545</cdr:x>
      <cdr:y>0.29783</cdr:y>
    </cdr:from>
    <cdr:to>
      <cdr:x>0.99355</cdr:x>
      <cdr:y>0.48391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696744" y="504056"/>
          <a:ext cx="1173046" cy="3149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6</a:t>
          </a:r>
          <a:r>
            <a:rPr kumimoji="0" lang="en-US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 </a:t>
          </a:r>
          <a:r>
            <a:rPr kumimoji="0" lang="ru-RU" sz="17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раз</a:t>
          </a:r>
          <a:endParaRPr kumimoji="0" lang="ru-RU" sz="1700" b="1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Arial" panose="020B0604020202020204" pitchFamily="34" charset="0"/>
            <a:ea typeface="+mj-ea"/>
            <a:cs typeface="Arial" panose="020B0604020202020204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0.00293</cdr:x>
      <cdr:y>0.11252</cdr:y>
    </cdr:from>
    <cdr:to>
      <cdr:x>0.31468</cdr:x>
      <cdr:y>0.36005</cdr:y>
    </cdr:to>
    <cdr:sp macro="" textlink="">
      <cdr:nvSpPr>
        <cdr:cNvPr id="2" name="TextBox 2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4335" y="360040"/>
          <a:ext cx="1526497" cy="792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lIns="74453" tIns="37356" rIns="74453" bIns="37356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400" b="1" i="0" u="none" strike="noStrike" kern="1200" baseline="0">
              <a:solidFill>
                <a:srgbClr val="1F497D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r>
            <a:rPr lang="ru-RU" sz="1800" dirty="0">
              <a:solidFill>
                <a:schemeClr val="tx2">
                  <a:lumMod val="75000"/>
                </a:schemeClr>
              </a:solidFill>
            </a:rPr>
            <a:t>перешли на </a:t>
          </a:r>
          <a:endParaRPr lang="ru-RU" sz="1800" dirty="0" smtClean="0">
            <a:solidFill>
              <a:schemeClr val="tx2">
                <a:lumMod val="75000"/>
              </a:schemeClr>
            </a:solidFill>
          </a:endParaRPr>
        </a:p>
        <a:p xmlns:a="http://schemas.openxmlformats.org/drawingml/2006/main">
          <a:pPr algn="ctr" rtl="0">
            <a:defRPr sz="1400" b="1" i="0" u="none" strike="noStrike" kern="1200" baseline="0">
              <a:solidFill>
                <a:srgbClr val="1F497D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r>
            <a:rPr lang="ru-RU" sz="1800" dirty="0" smtClean="0">
              <a:solidFill>
                <a:schemeClr val="tx2">
                  <a:lumMod val="75000"/>
                </a:schemeClr>
              </a:solidFill>
            </a:rPr>
            <a:t>УСН </a:t>
          </a:r>
          <a:r>
            <a:rPr lang="ru-RU" sz="1800" dirty="0">
              <a:solidFill>
                <a:schemeClr val="tx2">
                  <a:lumMod val="75000"/>
                </a:schemeClr>
              </a:solidFill>
            </a:rPr>
            <a:t>и 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</a:rPr>
            <a:t>Патент </a:t>
          </a:r>
        </a:p>
        <a:p xmlns:a="http://schemas.openxmlformats.org/drawingml/2006/main">
          <a:pPr algn="ctr" rtl="0">
            <a:defRPr sz="1400" b="1" i="0" u="none" strike="noStrike" kern="1200" baseline="0">
              <a:solidFill>
                <a:srgbClr val="1F497D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r>
            <a:rPr lang="ru-RU" sz="1800" dirty="0" smtClean="0">
              <a:solidFill>
                <a:schemeClr val="tx2">
                  <a:lumMod val="75000"/>
                </a:schemeClr>
              </a:solidFill>
            </a:rPr>
            <a:t>92</a:t>
          </a:r>
          <a:r>
            <a:rPr lang="ru-RU" sz="1800" dirty="0">
              <a:solidFill>
                <a:schemeClr val="tx2">
                  <a:lumMod val="75000"/>
                </a:schemeClr>
              </a:solidFill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5659" cy="496411"/>
          </a:xfrm>
          <a:prstGeom prst="rect">
            <a:avLst/>
          </a:prstGeom>
        </p:spPr>
        <p:txBody>
          <a:bodyPr vert="horz" lIns="90703" tIns="45351" rIns="90703" bIns="453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0"/>
            <a:ext cx="2945659" cy="496411"/>
          </a:xfrm>
          <a:prstGeom prst="rect">
            <a:avLst/>
          </a:prstGeom>
        </p:spPr>
        <p:txBody>
          <a:bodyPr vert="horz" lIns="90703" tIns="45351" rIns="90703" bIns="45351" rtlCol="0"/>
          <a:lstStyle>
            <a:lvl1pPr algn="r">
              <a:defRPr sz="1200"/>
            </a:lvl1pPr>
          </a:lstStyle>
          <a:p>
            <a:fld id="{AE27CAD6-BDC9-4489-9402-7A552C2CF427}" type="datetimeFigureOut">
              <a:rPr lang="ru-RU" smtClean="0"/>
              <a:t>09.03.2021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3" tIns="45351" rIns="90703" bIns="453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4"/>
            <a:ext cx="5438140" cy="4467701"/>
          </a:xfrm>
          <a:prstGeom prst="rect">
            <a:avLst/>
          </a:prstGeom>
        </p:spPr>
        <p:txBody>
          <a:bodyPr vert="horz" lIns="90703" tIns="45351" rIns="90703" bIns="4535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091"/>
            <a:ext cx="2945659" cy="496411"/>
          </a:xfrm>
          <a:prstGeom prst="rect">
            <a:avLst/>
          </a:prstGeom>
        </p:spPr>
        <p:txBody>
          <a:bodyPr vert="horz" lIns="90703" tIns="45351" rIns="90703" bIns="453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6411"/>
          </a:xfrm>
          <a:prstGeom prst="rect">
            <a:avLst/>
          </a:prstGeom>
        </p:spPr>
        <p:txBody>
          <a:bodyPr vert="horz" lIns="90703" tIns="45351" rIns="90703" bIns="45351" rtlCol="0" anchor="b"/>
          <a:lstStyle>
            <a:lvl1pPr algn="r">
              <a:defRPr sz="1200"/>
            </a:lvl1pPr>
          </a:lstStyle>
          <a:p>
            <a:fld id="{681D2B85-5105-4B27-8F5A-D8B0A8413B3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471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4778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9555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43328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9111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38891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86666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34450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82226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764BD6-B7A8-4EBE-96AE-881B47AA9EC7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72050" cy="37290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A0213F-099B-4D18-B9DB-2BEA2E7D44F7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D2B85-5105-4B27-8F5A-D8B0A8413B3E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908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58AEE0-E175-4BBA-A0A0-CA34FDBA0D5A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7"/>
            <a:ext cx="9142534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626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91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82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73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65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56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47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38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30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92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63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91267" indent="0">
              <a:buNone/>
              <a:defRPr sz="2800"/>
            </a:lvl2pPr>
            <a:lvl3pPr marL="782525" indent="0">
              <a:buNone/>
              <a:defRPr sz="2400"/>
            </a:lvl3pPr>
            <a:lvl4pPr marL="1173759" indent="0">
              <a:buNone/>
              <a:defRPr sz="2000"/>
            </a:lvl4pPr>
            <a:lvl5pPr marL="1565021" indent="0">
              <a:buNone/>
              <a:defRPr sz="2000"/>
            </a:lvl5pPr>
            <a:lvl6pPr marL="1956276" indent="0">
              <a:buNone/>
              <a:defRPr sz="2000"/>
            </a:lvl6pPr>
            <a:lvl7pPr marL="2347525" indent="0">
              <a:buNone/>
              <a:defRPr sz="2000"/>
            </a:lvl7pPr>
            <a:lvl8pPr marL="2738784" indent="0">
              <a:buNone/>
              <a:defRPr sz="2000"/>
            </a:lvl8pPr>
            <a:lvl9pPr marL="3130047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918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391267" indent="0">
              <a:buNone/>
              <a:defRPr sz="1200"/>
            </a:lvl2pPr>
            <a:lvl3pPr marL="782525" indent="0">
              <a:buNone/>
              <a:defRPr sz="1000"/>
            </a:lvl3pPr>
            <a:lvl4pPr marL="1173759" indent="0">
              <a:buNone/>
              <a:defRPr sz="900"/>
            </a:lvl4pPr>
            <a:lvl5pPr marL="1565021" indent="0">
              <a:buNone/>
              <a:defRPr sz="900"/>
            </a:lvl5pPr>
            <a:lvl6pPr marL="1956276" indent="0">
              <a:buNone/>
              <a:defRPr sz="900"/>
            </a:lvl6pPr>
            <a:lvl7pPr marL="2347525" indent="0">
              <a:buNone/>
              <a:defRPr sz="900"/>
            </a:lvl7pPr>
            <a:lvl8pPr marL="2738784" indent="0">
              <a:buNone/>
              <a:defRPr sz="900"/>
            </a:lvl8pPr>
            <a:lvl9pPr marL="313004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564E1-9704-4ABC-80BE-E8490084B3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FBE48-7C1A-4015-9B4B-ABB481F1D0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6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90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24DDC-0989-4A71-9247-B85D204B22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268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7487" y="5127625"/>
            <a:ext cx="921726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1" tIns="34117" rIns="68521" bIns="34117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8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791"/>
            <a:ext cx="7320689" cy="4829253"/>
          </a:xfrm>
        </p:spPr>
        <p:txBody>
          <a:bodyPr/>
          <a:lstStyle>
            <a:lvl1pPr marL="272719" indent="0">
              <a:buFontTx/>
              <a:buNone/>
              <a:defRPr b="1">
                <a:latin typeface="+mj-lt"/>
              </a:defRPr>
            </a:lvl1pPr>
            <a:lvl2pPr marL="270338" indent="2779">
              <a:defRPr>
                <a:latin typeface="+mj-lt"/>
              </a:defRPr>
            </a:lvl2pPr>
            <a:lvl3pPr marL="471627" indent="-195346">
              <a:tabLst/>
              <a:defRPr>
                <a:latin typeface="+mj-lt"/>
              </a:defRPr>
            </a:lvl3pPr>
            <a:lvl4pPr marL="0" indent="27033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76" y="501981"/>
            <a:ext cx="7337192" cy="1105803"/>
          </a:xfrm>
        </p:spPr>
        <p:txBody>
          <a:bodyPr/>
          <a:lstStyle>
            <a:lvl1pPr marL="0" marR="0" indent="0" defTabSz="782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EA614-8747-44C3-BB99-42AA340122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12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120"/>
            <a:ext cx="914253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791"/>
            <a:ext cx="7320689" cy="4829253"/>
          </a:xfrm>
        </p:spPr>
        <p:txBody>
          <a:bodyPr/>
          <a:lstStyle>
            <a:lvl1pPr marL="272719" indent="0">
              <a:buFontTx/>
              <a:buNone/>
              <a:defRPr b="1">
                <a:latin typeface="+mj-lt"/>
              </a:defRPr>
            </a:lvl1pPr>
            <a:lvl2pPr marL="272719" indent="0">
              <a:defRPr>
                <a:latin typeface="+mj-lt"/>
              </a:defRPr>
            </a:lvl2pPr>
            <a:lvl3pPr marL="471627" indent="-195346">
              <a:defRPr>
                <a:latin typeface="+mj-lt"/>
              </a:defRPr>
            </a:lvl3pPr>
            <a:lvl4pPr marL="0" indent="270338">
              <a:defRPr>
                <a:latin typeface="+mj-lt"/>
              </a:defRPr>
            </a:lvl4pPr>
            <a:lvl5pPr marL="10766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64" y="501981"/>
            <a:ext cx="7337901" cy="1105803"/>
          </a:xfrm>
        </p:spPr>
        <p:txBody>
          <a:bodyPr/>
          <a:lstStyle>
            <a:lvl1pPr marL="0" marR="0" indent="0" defTabSz="782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0E9EA-D108-402E-9196-DA268011F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860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3"/>
            <a:ext cx="914253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095" y="1012516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095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912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825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737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50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62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75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7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300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A7741-3F4E-4059-B833-FDAB732840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350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6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8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832" y="160688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67253-8333-4254-8ECA-5F082E04B2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59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3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83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1267" indent="0">
              <a:buNone/>
              <a:defRPr sz="2000" b="1"/>
            </a:lvl2pPr>
            <a:lvl3pPr marL="782525" indent="0">
              <a:buNone/>
              <a:defRPr sz="1800" b="1"/>
            </a:lvl3pPr>
            <a:lvl4pPr marL="1173759" indent="0">
              <a:buNone/>
              <a:defRPr sz="1600" b="1"/>
            </a:lvl4pPr>
            <a:lvl5pPr marL="1565021" indent="0">
              <a:buNone/>
              <a:defRPr sz="1600" b="1"/>
            </a:lvl5pPr>
            <a:lvl6pPr marL="1956276" indent="0">
              <a:buNone/>
              <a:defRPr sz="1600" b="1"/>
            </a:lvl6pPr>
            <a:lvl7pPr marL="2347525" indent="0">
              <a:buNone/>
              <a:defRPr sz="1600" b="1"/>
            </a:lvl7pPr>
            <a:lvl8pPr marL="2738784" indent="0">
              <a:buNone/>
              <a:defRPr sz="1600" b="1"/>
            </a:lvl8pPr>
            <a:lvl9pPr marL="313004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38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1267" indent="0">
              <a:buNone/>
              <a:defRPr sz="2000" b="1"/>
            </a:lvl2pPr>
            <a:lvl3pPr marL="782525" indent="0">
              <a:buNone/>
              <a:defRPr sz="1800" b="1"/>
            </a:lvl3pPr>
            <a:lvl4pPr marL="1173759" indent="0">
              <a:buNone/>
              <a:defRPr sz="1600" b="1"/>
            </a:lvl4pPr>
            <a:lvl5pPr marL="1565021" indent="0">
              <a:buNone/>
              <a:defRPr sz="1600" b="1"/>
            </a:lvl5pPr>
            <a:lvl6pPr marL="1956276" indent="0">
              <a:buNone/>
              <a:defRPr sz="1600" b="1"/>
            </a:lvl6pPr>
            <a:lvl7pPr marL="2347525" indent="0">
              <a:buNone/>
              <a:defRPr sz="1600" b="1"/>
            </a:lvl7pPr>
            <a:lvl8pPr marL="2738784" indent="0">
              <a:buNone/>
              <a:defRPr sz="1600" b="1"/>
            </a:lvl8pPr>
            <a:lvl9pPr marL="313004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688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473F2-63FD-43A4-90A5-A113A57C5E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672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3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E7F5A-F7B3-4E36-A568-865AE074E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820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2" y="5874301"/>
            <a:ext cx="567104" cy="652463"/>
          </a:xfrm>
        </p:spPr>
        <p:txBody>
          <a:bodyPr/>
          <a:lstStyle>
            <a:lvl1pPr algn="ctr">
              <a:defRPr sz="2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8FB835F9-9A4C-491F-AD42-9701F3B99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532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84" y="27363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89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08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91267" indent="0">
              <a:buNone/>
              <a:defRPr sz="1200"/>
            </a:lvl2pPr>
            <a:lvl3pPr marL="782525" indent="0">
              <a:buNone/>
              <a:defRPr sz="1000"/>
            </a:lvl3pPr>
            <a:lvl4pPr marL="1173759" indent="0">
              <a:buNone/>
              <a:defRPr sz="900"/>
            </a:lvl4pPr>
            <a:lvl5pPr marL="1565021" indent="0">
              <a:buNone/>
              <a:defRPr sz="900"/>
            </a:lvl5pPr>
            <a:lvl6pPr marL="1956276" indent="0">
              <a:buNone/>
              <a:defRPr sz="900"/>
            </a:lvl6pPr>
            <a:lvl7pPr marL="2347525" indent="0">
              <a:buNone/>
              <a:defRPr sz="900"/>
            </a:lvl7pPr>
            <a:lvl8pPr marL="2738784" indent="0">
              <a:buNone/>
              <a:defRPr sz="900"/>
            </a:lvl8pPr>
            <a:lvl9pPr marL="313004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217C-0C01-4DF8-BA10-60A022708A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8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816220" y="488951"/>
            <a:ext cx="7344508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46" tIns="39325" rIns="78346" bIns="393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816220" y="1600318"/>
            <a:ext cx="7344508" cy="483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46" tIns="39325" rIns="78346" bIns="39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8371"/>
            <a:ext cx="2133600" cy="363537"/>
          </a:xfrm>
          <a:prstGeom prst="rect">
            <a:avLst/>
          </a:prstGeom>
        </p:spPr>
        <p:txBody>
          <a:bodyPr vert="horz" lIns="78346" tIns="39325" rIns="78346" bIns="39325" rtlCol="0" anchor="ctr"/>
          <a:lstStyle>
            <a:lvl1pPr algn="l" defTabSz="78252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8371"/>
            <a:ext cx="2897066" cy="363537"/>
          </a:xfrm>
          <a:prstGeom prst="rect">
            <a:avLst/>
          </a:prstGeom>
        </p:spPr>
        <p:txBody>
          <a:bodyPr vert="horz" lIns="78346" tIns="39325" rIns="78346" bIns="39325" rtlCol="0" anchor="ctr"/>
          <a:lstStyle>
            <a:lvl1pPr algn="ctr" defTabSz="78252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3507" y="6042463"/>
            <a:ext cx="621323" cy="631825"/>
          </a:xfrm>
          <a:prstGeom prst="rect">
            <a:avLst/>
          </a:prstGeom>
        </p:spPr>
        <p:txBody>
          <a:bodyPr vert="horz" lIns="78346" tIns="39325" rIns="78346" bIns="39325" rtlCol="0" anchor="ctr">
            <a:normAutofit/>
          </a:bodyPr>
          <a:lstStyle>
            <a:lvl1pPr algn="ctr" defTabSz="782525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93D302-5C4A-410C-8D97-5BF7EE0D93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33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42958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685963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028977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371985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265867" indent="-265867" algn="l" defTabSz="777390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65867" indent="60649" algn="l" defTabSz="77739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28628" indent="-188126" algn="l" defTabSz="77739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197189" indent="-925105" algn="just" defTabSz="77739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71243" indent="289193" algn="l" defTabSz="77739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151904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543150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934412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325685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91267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82525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759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65021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56276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347525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784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130047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Заголовок 1"/>
          <p:cNvSpPr>
            <a:spLocks noGrp="1"/>
          </p:cNvSpPr>
          <p:nvPr>
            <p:ph type="ctrTitle"/>
          </p:nvPr>
        </p:nvSpPr>
        <p:spPr>
          <a:xfrm>
            <a:off x="323528" y="2420888"/>
            <a:ext cx="8568952" cy="2220913"/>
          </a:xfrm>
        </p:spPr>
        <p:txBody>
          <a:bodyPr/>
          <a:lstStyle/>
          <a:p>
            <a:pPr algn="ctr" defTabSz="778950" eaLnBrk="1" hangingPunct="1">
              <a:lnSpc>
                <a:spcPct val="120000"/>
              </a:lnSpc>
            </a:pPr>
            <a:r>
              <a:rPr lang="ru-RU" altLang="ru-RU" sz="2800" dirty="0"/>
              <a:t>«</a:t>
            </a:r>
            <a:r>
              <a:rPr lang="ru-RU" altLang="ru-RU" sz="2800" dirty="0">
                <a:cs typeface="Aharoni" pitchFamily="2" charset="-79"/>
              </a:rPr>
              <a:t>Об итогах </a:t>
            </a:r>
            <a:r>
              <a:rPr lang="ru-RU" altLang="ru-RU" sz="2800" dirty="0" smtClean="0">
                <a:cs typeface="Aharoni" pitchFamily="2" charset="-79"/>
              </a:rPr>
              <a:t>работы</a:t>
            </a:r>
            <a:br>
              <a:rPr lang="ru-RU" altLang="ru-RU" sz="2800" dirty="0" smtClean="0">
                <a:cs typeface="Aharoni" pitchFamily="2" charset="-79"/>
              </a:rPr>
            </a:br>
            <a:r>
              <a:rPr lang="ru-RU" altLang="ru-RU" sz="2800" dirty="0" smtClean="0">
                <a:cs typeface="Aharoni" pitchFamily="2" charset="-79"/>
              </a:rPr>
              <a:t>УФНС </a:t>
            </a:r>
            <a:r>
              <a:rPr lang="ru-RU" altLang="ru-RU" sz="2800" dirty="0">
                <a:cs typeface="Aharoni" pitchFamily="2" charset="-79"/>
              </a:rPr>
              <a:t>России </a:t>
            </a:r>
            <a:r>
              <a:rPr lang="ru-RU" altLang="ru-RU" sz="2800" dirty="0" smtClean="0">
                <a:cs typeface="Aharoni" pitchFamily="2" charset="-79"/>
              </a:rPr>
              <a:t>по </a:t>
            </a:r>
            <a:r>
              <a:rPr lang="ru-RU" altLang="ru-RU" sz="2800" dirty="0">
                <a:cs typeface="Aharoni" pitchFamily="2" charset="-79"/>
              </a:rPr>
              <a:t>Кемеровской </a:t>
            </a:r>
            <a:r>
              <a:rPr lang="ru-RU" altLang="ru-RU" sz="2800" dirty="0" smtClean="0">
                <a:cs typeface="Aharoni" pitchFamily="2" charset="-79"/>
              </a:rPr>
              <a:t>области за 2020 год.</a:t>
            </a:r>
            <a:br>
              <a:rPr lang="ru-RU" altLang="ru-RU" sz="2800" dirty="0" smtClean="0">
                <a:cs typeface="Aharoni" pitchFamily="2" charset="-79"/>
              </a:rPr>
            </a:br>
            <a:r>
              <a:rPr lang="ru-RU" altLang="ru-RU" sz="2800" dirty="0" smtClean="0">
                <a:cs typeface="Aharoni" pitchFamily="2" charset="-79"/>
              </a:rPr>
              <a:t>Основные изменения законодательства в 2021 году</a:t>
            </a:r>
            <a:r>
              <a:rPr lang="ru-RU" altLang="ru-RU" sz="3100" dirty="0" smtClean="0"/>
              <a:t>»</a:t>
            </a:r>
            <a:endParaRPr lang="ru-RU" altLang="ru-RU" sz="3100" dirty="0"/>
          </a:p>
        </p:txBody>
      </p:sp>
      <p:sp>
        <p:nvSpPr>
          <p:cNvPr id="259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725144"/>
            <a:ext cx="7760677" cy="1165225"/>
          </a:xfrm>
        </p:spPr>
        <p:txBody>
          <a:bodyPr/>
          <a:lstStyle/>
          <a:p>
            <a:pPr eaLnBrk="1" hangingPunct="1"/>
            <a:r>
              <a:rPr lang="ru-RU" altLang="ru-RU" sz="2500" dirty="0"/>
              <a:t>Выступление р</a:t>
            </a:r>
            <a:r>
              <a:rPr lang="ru-RU" altLang="ru-RU" sz="2500" dirty="0" smtClean="0"/>
              <a:t>уководителя </a:t>
            </a:r>
            <a:r>
              <a:rPr lang="ru-RU" altLang="ru-RU" sz="2500" dirty="0"/>
              <a:t>УФНС России</a:t>
            </a:r>
          </a:p>
          <a:p>
            <a:pPr eaLnBrk="1" hangingPunct="1"/>
            <a:r>
              <a:rPr lang="ru-RU" altLang="ru-RU" sz="2500" dirty="0"/>
              <a:t>по Кемеровской области </a:t>
            </a:r>
            <a:r>
              <a:rPr lang="ru-RU" altLang="ru-RU" sz="2500" dirty="0" smtClean="0"/>
              <a:t>- Кузбассу И.И. Антоновой</a:t>
            </a:r>
            <a:endParaRPr lang="ru-RU" altLang="ru-RU" sz="2500" dirty="0"/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6439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EA614-8747-44C3-BB99-42AA3401223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6" name="Chart 14">
            <a:extLst>
              <a:ext uri="{FF2B5EF4-FFF2-40B4-BE49-F238E27FC236}">
                <a16:creationId xmlns="" xmlns:a16="http://schemas.microsoft.com/office/drawing/2014/main" id="{8FBBCC0F-D5D7-441A-901E-D06E67418F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7326759"/>
              </p:ext>
            </p:extLst>
          </p:nvPr>
        </p:nvGraphicFramePr>
        <p:xfrm>
          <a:off x="387574" y="1682189"/>
          <a:ext cx="5184576" cy="4843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7574" y="1268760"/>
            <a:ext cx="4472458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РАБОТА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СИТУАЦИОННОГО ЦЕНТРА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(ОТРАСЛЕВАЯ СТРУКТУРА</a:t>
            </a:r>
            <a:r>
              <a:rPr kumimoji="0" lang="ru-RU" sz="1600" b="1" i="1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 ОБРАТИВШИХСЯ)</a:t>
            </a:r>
            <a:endParaRPr kumimoji="0" lang="ru-RU" sz="16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180748"/>
            <a:ext cx="4370015" cy="6024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ОСНОВНЫЕ МЕРЫ ПОДДЕРЖКИ БИЗНЕСА </a:t>
            </a:r>
            <a:r>
              <a:rPr lang="ru-RU" b="1" i="1" dirty="0" smtClean="0">
                <a:solidFill>
                  <a:srgbClr val="FF3300"/>
                </a:solidFill>
                <a:latin typeface="Arial Narrow" panose="020B0606020202030204" pitchFamily="34" charset="0"/>
                <a:ea typeface="+mj-ea"/>
                <a:cs typeface="+mj-cs"/>
              </a:rPr>
              <a:t> 6,4  млрд. рублей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b="1" i="1" dirty="0">
              <a:solidFill>
                <a:srgbClr val="FF3300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1628800"/>
            <a:ext cx="4514031" cy="49505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нижены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ставки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налогу на имущество, УСН и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ЕНВД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для пострадавших отраслей</a:t>
            </a: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Освобождены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 уплаты УСН и ЕНВД 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сроку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27.07.2020г. субъекты 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МСП  пострадавших  отраслей</a:t>
            </a:r>
            <a:endParaRPr lang="en-US" sz="15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Установлен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пониженный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нулевой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тариф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страховым взносам за 2 квартал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для субъектов 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МСП  пострадавших  отраслей</a:t>
            </a: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Снижены в 2 раза тарифы по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страховым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взносам с выплат, превышающих МРОТ,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для  субъектов  МСП</a:t>
            </a: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Выплачены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субсидии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субъектам МСП  пострадавших  отраслей </a:t>
            </a: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Предоставлена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отсрочка 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уплате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</a:t>
            </a:r>
            <a:endParaRPr lang="en-US" sz="15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indent="361950" algn="just" defTabSz="1043056">
              <a:spcBef>
                <a:spcPts val="100"/>
              </a:spcBef>
              <a:spcAft>
                <a:spcPts val="100"/>
              </a:spcAft>
              <a:buBlip>
                <a:blip r:embed="rId3"/>
              </a:buBlip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Введен мораторий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:</a:t>
            </a:r>
            <a:endParaRPr lang="ru-RU" sz="15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144000" algn="just" defTabSz="1043056">
              <a:spcBef>
                <a:spcPts val="100"/>
              </a:spcBef>
              <a:spcAft>
                <a:spcPts val="100"/>
              </a:spcAft>
            </a:pP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 </a:t>
            </a:r>
            <a:r>
              <a:rPr lang="ru-RU" sz="1500" i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взыскание задолженности и </a:t>
            </a:r>
            <a:r>
              <a:rPr lang="ru-RU" sz="1500" i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приостановле</a:t>
            </a: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</a:t>
            </a:r>
          </a:p>
          <a:p>
            <a:pPr marL="144000" algn="just" defTabSz="1043056">
              <a:spcBef>
                <a:spcPts val="100"/>
              </a:spcBef>
              <a:spcAft>
                <a:spcPts val="100"/>
              </a:spcAft>
            </a:pPr>
            <a:r>
              <a:rPr lang="ru-RU" sz="1500" i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ние</a:t>
            </a: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операций </a:t>
            </a:r>
            <a:r>
              <a:rPr lang="ru-RU" sz="1500" i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</a:t>
            </a: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счетам;</a:t>
            </a:r>
            <a:endParaRPr lang="ru-RU" sz="1500" i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144000" algn="just" defTabSz="1043056">
              <a:spcBef>
                <a:spcPts val="100"/>
              </a:spcBef>
              <a:spcAft>
                <a:spcPts val="100"/>
              </a:spcAft>
            </a:pP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 </a:t>
            </a:r>
            <a:r>
              <a:rPr lang="ru-RU" sz="1500" i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введение процедуры </a:t>
            </a: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банкротства;</a:t>
            </a:r>
            <a:endParaRPr lang="ru-RU" sz="1500" i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144000" algn="just" defTabSz="1043056">
              <a:spcBef>
                <a:spcPts val="100"/>
              </a:spcBef>
              <a:spcAft>
                <a:spcPts val="100"/>
              </a:spcAft>
            </a:pP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 </a:t>
            </a:r>
            <a:r>
              <a:rPr lang="ru-RU" sz="1500" i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проведение мероприятий выездного </a:t>
            </a:r>
            <a:endParaRPr lang="ru-RU" sz="1500" i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144000" algn="just" defTabSz="1043056">
              <a:spcBef>
                <a:spcPts val="100"/>
              </a:spcBef>
              <a:spcAft>
                <a:spcPts val="100"/>
              </a:spcAft>
            </a:pPr>
            <a:r>
              <a:rPr lang="ru-RU" sz="1500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налогового контроля.</a:t>
            </a:r>
            <a:endParaRPr lang="ru-RU" sz="1500" i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0" name="Заголовок 7"/>
          <p:cNvSpPr>
            <a:spLocks noGrp="1"/>
          </p:cNvSpPr>
          <p:nvPr>
            <p:ph type="title"/>
          </p:nvPr>
        </p:nvSpPr>
        <p:spPr>
          <a:xfrm>
            <a:off x="611561" y="259109"/>
            <a:ext cx="8532440" cy="921639"/>
          </a:xfrm>
        </p:spPr>
        <p:txBody>
          <a:bodyPr lIns="85904" tIns="43055" rIns="85904" bIns="43055" rtlCol="0">
            <a:noAutofit/>
          </a:bodyPr>
          <a:lstStyle/>
          <a:p>
            <a:pPr defTabSz="858802">
              <a:lnSpc>
                <a:spcPct val="100000"/>
              </a:lnSpc>
              <a:defRPr/>
            </a:pPr>
            <a:r>
              <a:rPr lang="ru-RU" sz="2300" dirty="0" smtClean="0">
                <a:solidFill>
                  <a:srgbClr val="245898"/>
                </a:solidFill>
              </a:rPr>
              <a:t>ПОДДЕРЖКА БИЗНЕСА В УСЛОВИЯХ ПАНДЕМИИ КОРОНОВИРУСА</a:t>
            </a:r>
            <a:endParaRPr lang="ru-RU" sz="2300" dirty="0">
              <a:solidFill>
                <a:srgbClr val="245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87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06008" y="511844"/>
            <a:ext cx="8289611" cy="1009651"/>
          </a:xfrm>
        </p:spPr>
        <p:txBody>
          <a:bodyPr lIns="85904" tIns="43055" rIns="85904" bIns="43055" rtlCol="0">
            <a:noAutofit/>
          </a:bodyPr>
          <a:lstStyle/>
          <a:p>
            <a:pPr defTabSz="858802">
              <a:lnSpc>
                <a:spcPct val="100000"/>
              </a:lnSpc>
              <a:defRPr/>
            </a:pPr>
            <a:r>
              <a:rPr lang="ru-RU" sz="2300" dirty="0">
                <a:solidFill>
                  <a:srgbClr val="245898"/>
                </a:solidFill>
              </a:rPr>
              <a:t>ДИНАМИКА НАЛОГОВЫХ ПОСТУПЛЕНИЙ ЗА </a:t>
            </a:r>
            <a:r>
              <a:rPr lang="ru-RU" sz="2300" dirty="0" smtClean="0">
                <a:solidFill>
                  <a:srgbClr val="245898"/>
                </a:solidFill>
              </a:rPr>
              <a:t>2020 ГОД</a:t>
            </a:r>
            <a:endParaRPr lang="ru-RU" sz="2300" dirty="0">
              <a:solidFill>
                <a:srgbClr val="245898"/>
              </a:solidFill>
            </a:endParaRPr>
          </a:p>
        </p:txBody>
      </p:sp>
      <p:sp>
        <p:nvSpPr>
          <p:cNvPr id="292900" name="Text Box 45"/>
          <p:cNvSpPr txBox="1">
            <a:spLocks noChangeArrowheads="1"/>
          </p:cNvSpPr>
          <p:nvPr/>
        </p:nvSpPr>
        <p:spPr bwMode="auto">
          <a:xfrm>
            <a:off x="4860032" y="1324468"/>
            <a:ext cx="3453912" cy="5413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5729" tIns="42970" rIns="85729" bIns="42970" anchor="ctr"/>
          <a:lstStyle>
            <a:lvl1pPr defTabSz="909638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265113" indent="60325" defTabSz="90963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525463" indent="-187325" defTabSz="90963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190625" indent="-919163" algn="just" defTabSz="90963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065213" indent="287338" defTabSz="90963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522413" indent="287338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1979613" indent="287338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436813" indent="287338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2894013" indent="287338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3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ДИНАМИКА ПОСТУПЛЕНИЯ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3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ОСНОВНЫХ НАЛОГОВ В </a:t>
            </a:r>
            <a:r>
              <a:rPr lang="ru-RU" altLang="ru-RU" sz="1300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КБ </a:t>
            </a:r>
            <a:r>
              <a:rPr lang="ru-RU" altLang="ru-RU" sz="13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РФ, </a:t>
            </a:r>
            <a:r>
              <a:rPr lang="ru-RU" altLang="ru-RU" sz="1300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МЛН. </a:t>
            </a:r>
            <a:r>
              <a:rPr lang="ru-RU" altLang="ru-RU" sz="13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РУБ.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3F1251-884E-4DCF-B79F-B7CF1ECC471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5349507" y="1875282"/>
            <a:ext cx="2867737" cy="890399"/>
            <a:chOff x="3957624" y="1917596"/>
            <a:chExt cx="2867737" cy="89039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81114" y="1917596"/>
              <a:ext cx="2844247" cy="890399"/>
              <a:chOff x="3981114" y="1917596"/>
              <a:chExt cx="2844247" cy="890399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3981114" y="1917596"/>
                <a:ext cx="2844247" cy="890399"/>
                <a:chOff x="3959601" y="1698505"/>
                <a:chExt cx="2844247" cy="890399"/>
              </a:xfrm>
            </p:grpSpPr>
            <p:sp>
              <p:nvSpPr>
                <p:cNvPr id="80" name="Прямоугольник 79"/>
                <p:cNvSpPr/>
                <p:nvPr/>
              </p:nvSpPr>
              <p:spPr>
                <a:xfrm>
                  <a:off x="4022171" y="1954093"/>
                  <a:ext cx="2184499" cy="330971"/>
                </a:xfrm>
                <a:prstGeom prst="rect">
                  <a:avLst/>
                </a:prstGeom>
                <a:solidFill>
                  <a:schemeClr val="bg1">
                    <a:lumMod val="65000"/>
                    <a:alpha val="6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0" rIns="75063" bIns="37522" anchor="t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200" b="1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57 415</a:t>
                  </a:r>
                  <a:endParaRPr lang="ru-RU" sz="1200" b="1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92881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959601" y="1698505"/>
                  <a:ext cx="1538654" cy="255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200" b="1" dirty="0">
                      <a:solidFill>
                        <a:srgbClr val="17375E"/>
                      </a:solidFill>
                      <a:latin typeface="Arial Narrow" pitchFamily="34" charset="0"/>
                      <a:cs typeface="Arial" pitchFamily="34" charset="0"/>
                    </a:rPr>
                    <a:t>НАЛОГ НА ПРИБЫЛЬ</a:t>
                  </a:r>
                </a:p>
              </p:txBody>
            </p:sp>
            <p:sp>
              <p:nvSpPr>
                <p:cNvPr id="292893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6219354" y="2166442"/>
                  <a:ext cx="584494" cy="4224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05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</a:t>
                  </a: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21 617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-37.7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%</a:t>
                  </a:r>
                  <a:endParaRPr lang="ru-RU" altLang="ru-RU" sz="1400" b="1" dirty="0">
                    <a:solidFill>
                      <a:srgbClr val="C00000"/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Прямоугольник 74"/>
                <p:cNvSpPr/>
                <p:nvPr/>
              </p:nvSpPr>
              <p:spPr>
                <a:xfrm>
                  <a:off x="4022172" y="2123718"/>
                  <a:ext cx="1439084" cy="346566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37522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400" b="1" dirty="0" smtClean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35 798</a:t>
                  </a:r>
                  <a:endParaRPr lang="ru-RU" sz="1400" b="1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5" name="Прямоугольник 64"/>
              <p:cNvSpPr/>
              <p:nvPr/>
            </p:nvSpPr>
            <p:spPr>
              <a:xfrm>
                <a:off x="5482769" y="2504155"/>
                <a:ext cx="745413" cy="18521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31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063" tIns="37522" rIns="75063" bIns="37522" anchor="ctr"/>
              <a:lstStyle/>
              <a:p>
                <a:pPr algn="r" defTabSz="85698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957624" y="2357865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2020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962009" y="2167206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2019</a:t>
              </a: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5364251" y="2808794"/>
            <a:ext cx="2945774" cy="771779"/>
            <a:chOff x="3957624" y="1917596"/>
            <a:chExt cx="2945774" cy="771779"/>
          </a:xfrm>
        </p:grpSpPr>
        <p:grpSp>
          <p:nvGrpSpPr>
            <p:cNvPr id="103" name="Группа 102"/>
            <p:cNvGrpSpPr/>
            <p:nvPr/>
          </p:nvGrpSpPr>
          <p:grpSpPr>
            <a:xfrm>
              <a:off x="3981114" y="1917596"/>
              <a:ext cx="2922284" cy="771779"/>
              <a:chOff x="3981114" y="1917596"/>
              <a:chExt cx="2922284" cy="771779"/>
            </a:xfrm>
          </p:grpSpPr>
          <p:grpSp>
            <p:nvGrpSpPr>
              <p:cNvPr id="106" name="Группа 105"/>
              <p:cNvGrpSpPr/>
              <p:nvPr/>
            </p:nvGrpSpPr>
            <p:grpSpPr>
              <a:xfrm>
                <a:off x="3981114" y="1917596"/>
                <a:ext cx="2922284" cy="771779"/>
                <a:chOff x="3959601" y="1698505"/>
                <a:chExt cx="2922284" cy="771779"/>
              </a:xfrm>
            </p:grpSpPr>
            <p:sp>
              <p:nvSpPr>
                <p:cNvPr id="110" name="Прямоугольник 109"/>
                <p:cNvSpPr/>
                <p:nvPr/>
              </p:nvSpPr>
              <p:spPr>
                <a:xfrm>
                  <a:off x="4022171" y="1954093"/>
                  <a:ext cx="2273355" cy="16962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0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200" b="1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54 572</a:t>
                  </a:r>
                  <a:endParaRPr lang="ru-RU" sz="1200" b="1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11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959601" y="1698505"/>
                  <a:ext cx="1538654" cy="255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200" b="1" dirty="0">
                      <a:solidFill>
                        <a:srgbClr val="17375E"/>
                      </a:solidFill>
                      <a:latin typeface="Arial Narrow" pitchFamily="34" charset="0"/>
                      <a:cs typeface="Arial" pitchFamily="34" charset="0"/>
                    </a:rPr>
                    <a:t>НДФЛ</a:t>
                  </a:r>
                </a:p>
              </p:txBody>
            </p:sp>
            <p:sp>
              <p:nvSpPr>
                <p:cNvPr id="112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6384382" y="1842235"/>
                  <a:ext cx="497503" cy="358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sz="1400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+ 70</a:t>
                  </a:r>
                  <a:endParaRPr lang="ru-RU" altLang="ru-RU" sz="1400" b="1" dirty="0" smtClean="0">
                    <a:solidFill>
                      <a:schemeClr val="accent3">
                        <a:lumMod val="50000"/>
                      </a:schemeClr>
                    </a:solidFill>
                    <a:latin typeface="Arial Narrow" pitchFamily="34" charset="0"/>
                    <a:cs typeface="Arial" pitchFamily="34" charset="0"/>
                  </a:endParaRP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+</a:t>
                  </a:r>
                  <a:r>
                    <a:rPr lang="en-US" altLang="ru-RU" sz="1400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 0.1%</a:t>
                  </a:r>
                  <a:endParaRPr lang="ru-RU" altLang="ru-RU" sz="1400" b="1" dirty="0">
                    <a:solidFill>
                      <a:schemeClr val="accent3">
                        <a:lumMod val="50000"/>
                      </a:schemeClr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4" name="Прямоугольник 113"/>
                <p:cNvSpPr/>
                <p:nvPr/>
              </p:nvSpPr>
              <p:spPr>
                <a:xfrm>
                  <a:off x="4022171" y="2123718"/>
                  <a:ext cx="2362211" cy="346566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37522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400" b="1" dirty="0" smtClean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54 642</a:t>
                  </a:r>
                  <a:endParaRPr lang="ru-RU" sz="1400" b="1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09" name="Прямоугольник 108"/>
              <p:cNvSpPr/>
              <p:nvPr/>
            </p:nvSpPr>
            <p:spPr>
              <a:xfrm>
                <a:off x="6317039" y="2173183"/>
                <a:ext cx="88856" cy="16962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31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063" tIns="37522" rIns="75063" bIns="37522" anchor="ctr"/>
              <a:lstStyle/>
              <a:p>
                <a:pPr algn="r" defTabSz="85698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>
              <a:off x="3957624" y="2357865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2020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962009" y="2167206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2019</a:t>
              </a: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5360777" y="3732684"/>
            <a:ext cx="2175306" cy="879862"/>
            <a:chOff x="3957624" y="1917596"/>
            <a:chExt cx="2175306" cy="879862"/>
          </a:xfrm>
        </p:grpSpPr>
        <p:grpSp>
          <p:nvGrpSpPr>
            <p:cNvPr id="116" name="Группа 115"/>
            <p:cNvGrpSpPr/>
            <p:nvPr/>
          </p:nvGrpSpPr>
          <p:grpSpPr>
            <a:xfrm>
              <a:off x="3981114" y="1917596"/>
              <a:ext cx="2151816" cy="879862"/>
              <a:chOff x="3981114" y="1917596"/>
              <a:chExt cx="2151816" cy="879862"/>
            </a:xfrm>
          </p:grpSpPr>
          <p:grpSp>
            <p:nvGrpSpPr>
              <p:cNvPr id="119" name="Группа 118"/>
              <p:cNvGrpSpPr/>
              <p:nvPr/>
            </p:nvGrpSpPr>
            <p:grpSpPr>
              <a:xfrm>
                <a:off x="3981114" y="1917596"/>
                <a:ext cx="2151816" cy="879862"/>
                <a:chOff x="3959601" y="1698505"/>
                <a:chExt cx="2151816" cy="879862"/>
              </a:xfrm>
            </p:grpSpPr>
            <p:sp>
              <p:nvSpPr>
                <p:cNvPr id="121" name="Прямоугольник 120"/>
                <p:cNvSpPr/>
                <p:nvPr/>
              </p:nvSpPr>
              <p:spPr>
                <a:xfrm>
                  <a:off x="4022172" y="1954093"/>
                  <a:ext cx="1476083" cy="330971"/>
                </a:xfrm>
                <a:prstGeom prst="rect">
                  <a:avLst/>
                </a:prstGeom>
                <a:solidFill>
                  <a:schemeClr val="bg1">
                    <a:lumMod val="65000"/>
                    <a:alpha val="6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0" rIns="75063" bIns="37522" anchor="t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200" b="1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12 060</a:t>
                  </a:r>
                  <a:endParaRPr lang="ru-RU" sz="1200" b="1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2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959601" y="1698505"/>
                  <a:ext cx="1538654" cy="255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200" b="1" dirty="0">
                      <a:solidFill>
                        <a:srgbClr val="17375E"/>
                      </a:solidFill>
                      <a:latin typeface="Arial Narrow" pitchFamily="34" charset="0"/>
                      <a:cs typeface="Arial" pitchFamily="34" charset="0"/>
                    </a:rPr>
                    <a:t>НДПИ</a:t>
                  </a:r>
                </a:p>
              </p:txBody>
            </p:sp>
            <p:sp>
              <p:nvSpPr>
                <p:cNvPr id="123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5526923" y="2155905"/>
                  <a:ext cx="584494" cy="4224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 </a:t>
                  </a: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4 116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 </a:t>
                  </a: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34.1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%</a:t>
                  </a:r>
                  <a:endParaRPr lang="ru-RU" altLang="ru-RU" sz="1400" b="1" dirty="0">
                    <a:solidFill>
                      <a:srgbClr val="C00000"/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5" name="Прямоугольник 124"/>
                <p:cNvSpPr/>
                <p:nvPr/>
              </p:nvSpPr>
              <p:spPr>
                <a:xfrm>
                  <a:off x="4022172" y="2123718"/>
                  <a:ext cx="997370" cy="346566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37522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400" b="1" dirty="0" smtClean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7 945</a:t>
                  </a:r>
                  <a:endParaRPr lang="ru-RU" sz="1400" b="1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20" name="Прямоугольник 119"/>
              <p:cNvSpPr/>
              <p:nvPr/>
            </p:nvSpPr>
            <p:spPr>
              <a:xfrm>
                <a:off x="5041055" y="2504154"/>
                <a:ext cx="478714" cy="18521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31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063" tIns="37522" rIns="75063" bIns="37522" anchor="ctr"/>
              <a:lstStyle/>
              <a:p>
                <a:pPr algn="r" defTabSz="85698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3957624" y="2357865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2020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962009" y="2167206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2019</a:t>
              </a: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5365653" y="4680513"/>
            <a:ext cx="2557930" cy="771779"/>
            <a:chOff x="3957624" y="1917596"/>
            <a:chExt cx="2557930" cy="771779"/>
          </a:xfrm>
        </p:grpSpPr>
        <p:grpSp>
          <p:nvGrpSpPr>
            <p:cNvPr id="127" name="Группа 126"/>
            <p:cNvGrpSpPr/>
            <p:nvPr/>
          </p:nvGrpSpPr>
          <p:grpSpPr>
            <a:xfrm>
              <a:off x="3981114" y="1917596"/>
              <a:ext cx="2534440" cy="771779"/>
              <a:chOff x="3981114" y="1917596"/>
              <a:chExt cx="2534440" cy="771779"/>
            </a:xfrm>
          </p:grpSpPr>
          <p:grpSp>
            <p:nvGrpSpPr>
              <p:cNvPr id="130" name="Группа 129"/>
              <p:cNvGrpSpPr/>
              <p:nvPr/>
            </p:nvGrpSpPr>
            <p:grpSpPr>
              <a:xfrm>
                <a:off x="3981114" y="1917596"/>
                <a:ext cx="2534440" cy="771779"/>
                <a:chOff x="3959601" y="1698505"/>
                <a:chExt cx="2534440" cy="771779"/>
              </a:xfrm>
            </p:grpSpPr>
            <p:sp>
              <p:nvSpPr>
                <p:cNvPr id="132" name="Прямоугольник 131"/>
                <p:cNvSpPr/>
                <p:nvPr/>
              </p:nvSpPr>
              <p:spPr>
                <a:xfrm>
                  <a:off x="4022172" y="1954093"/>
                  <a:ext cx="1792078" cy="330971"/>
                </a:xfrm>
                <a:prstGeom prst="rect">
                  <a:avLst/>
                </a:prstGeom>
                <a:solidFill>
                  <a:schemeClr val="bg1">
                    <a:lumMod val="65000"/>
                    <a:alpha val="6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0" rIns="75063" bIns="0" anchor="t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200" b="1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16 315</a:t>
                  </a:r>
                  <a:endParaRPr lang="ru-RU" sz="1200" b="1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3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959601" y="1698505"/>
                  <a:ext cx="1538654" cy="255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200" b="1" dirty="0" smtClean="0">
                      <a:solidFill>
                        <a:srgbClr val="17375E"/>
                      </a:solidFill>
                      <a:latin typeface="Arial Narrow" pitchFamily="34" charset="0"/>
                      <a:cs typeface="Arial" pitchFamily="34" charset="0"/>
                    </a:rPr>
                    <a:t>ИМУЩЕСТВЕННЫЕ НАЛОГИ</a:t>
                  </a:r>
                  <a:endParaRPr lang="ru-RU" altLang="ru-RU" sz="1200" b="1" dirty="0">
                    <a:solidFill>
                      <a:srgbClr val="17375E"/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4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5909547" y="1828009"/>
                  <a:ext cx="584494" cy="4224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+ 76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+ 0.5</a:t>
                  </a:r>
                  <a:r>
                    <a:rPr lang="en-US" altLang="ru-RU" sz="1400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%</a:t>
                  </a:r>
                  <a:endParaRPr lang="ru-RU" altLang="ru-RU" sz="1400" b="1" dirty="0">
                    <a:solidFill>
                      <a:schemeClr val="accent3">
                        <a:lumMod val="50000"/>
                      </a:schemeClr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6" name="Прямоугольник 135"/>
                <p:cNvSpPr/>
                <p:nvPr/>
              </p:nvSpPr>
              <p:spPr>
                <a:xfrm>
                  <a:off x="4022171" y="2123718"/>
                  <a:ext cx="1872782" cy="346566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37522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400" b="1" dirty="0" smtClean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16 392</a:t>
                  </a:r>
                  <a:endParaRPr lang="ru-RU" sz="1400" b="1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31" name="Прямоугольник 130"/>
              <p:cNvSpPr/>
              <p:nvPr/>
            </p:nvSpPr>
            <p:spPr>
              <a:xfrm>
                <a:off x="5835807" y="2173184"/>
                <a:ext cx="80659" cy="170294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31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063" tIns="37522" rIns="75063" bIns="37522" anchor="ctr"/>
              <a:lstStyle/>
              <a:p>
                <a:pPr algn="r" defTabSz="85698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28" name="TextBox 127"/>
            <p:cNvSpPr txBox="1"/>
            <p:nvPr/>
          </p:nvSpPr>
          <p:spPr>
            <a:xfrm>
              <a:off x="3957624" y="2357865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2020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962009" y="2167206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2019</a:t>
              </a:r>
            </a:p>
          </p:txBody>
        </p:sp>
      </p:grp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38184527"/>
              </p:ext>
            </p:extLst>
          </p:nvPr>
        </p:nvGraphicFramePr>
        <p:xfrm>
          <a:off x="414806" y="1391547"/>
          <a:ext cx="4445226" cy="258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6" name="Диаграмма 75"/>
          <p:cNvGraphicFramePr/>
          <p:nvPr>
            <p:extLst>
              <p:ext uri="{D42A27DB-BD31-4B8C-83A1-F6EECF244321}">
                <p14:modId xmlns:p14="http://schemas.microsoft.com/office/powerpoint/2010/main" val="1863372320"/>
              </p:ext>
            </p:extLst>
          </p:nvPr>
        </p:nvGraphicFramePr>
        <p:xfrm>
          <a:off x="414806" y="4056763"/>
          <a:ext cx="4445226" cy="2512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7" name="Группа 76"/>
          <p:cNvGrpSpPr/>
          <p:nvPr/>
        </p:nvGrpSpPr>
        <p:grpSpPr>
          <a:xfrm>
            <a:off x="5368636" y="5546684"/>
            <a:ext cx="1873451" cy="862731"/>
            <a:chOff x="3957624" y="1917596"/>
            <a:chExt cx="1873451" cy="862731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3981114" y="1917596"/>
              <a:ext cx="1849961" cy="862731"/>
              <a:chOff x="3981114" y="1917596"/>
              <a:chExt cx="1849961" cy="862731"/>
            </a:xfrm>
          </p:grpSpPr>
          <p:grpSp>
            <p:nvGrpSpPr>
              <p:cNvPr id="83" name="Группа 82"/>
              <p:cNvGrpSpPr/>
              <p:nvPr/>
            </p:nvGrpSpPr>
            <p:grpSpPr>
              <a:xfrm>
                <a:off x="3981114" y="1917596"/>
                <a:ext cx="1849961" cy="862731"/>
                <a:chOff x="3959601" y="1698505"/>
                <a:chExt cx="1849961" cy="862731"/>
              </a:xfrm>
            </p:grpSpPr>
            <p:sp>
              <p:nvSpPr>
                <p:cNvPr id="85" name="Прямоугольник 84"/>
                <p:cNvSpPr/>
                <p:nvPr/>
              </p:nvSpPr>
              <p:spPr>
                <a:xfrm>
                  <a:off x="4022172" y="1954093"/>
                  <a:ext cx="1176719" cy="330971"/>
                </a:xfrm>
                <a:prstGeom prst="rect">
                  <a:avLst/>
                </a:prstGeom>
                <a:solidFill>
                  <a:schemeClr val="bg1">
                    <a:lumMod val="65000"/>
                    <a:alpha val="6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0" rIns="75063" bIns="37522" anchor="t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200" b="1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6 763</a:t>
                  </a:r>
                  <a:endParaRPr lang="ru-RU" sz="1200" b="1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6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959601" y="1698505"/>
                  <a:ext cx="1538654" cy="255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200" b="1" dirty="0" smtClean="0">
                      <a:solidFill>
                        <a:srgbClr val="17375E"/>
                      </a:solidFill>
                      <a:latin typeface="Arial Narrow" pitchFamily="34" charset="0"/>
                      <a:cs typeface="Arial" pitchFamily="34" charset="0"/>
                    </a:rPr>
                    <a:t>Специальные налоговые режимы</a:t>
                  </a:r>
                  <a:endParaRPr lang="ru-RU" altLang="ru-RU" sz="1200" b="1" dirty="0">
                    <a:solidFill>
                      <a:srgbClr val="17375E"/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87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5225068" y="2138774"/>
                  <a:ext cx="584494" cy="4224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5729" tIns="42970" rIns="85729" bIns="42970" anchor="ctr"/>
                <a:lstStyle>
                  <a:lvl1pPr defTabSz="906463" eaLnBrk="0" hangingPunct="0">
                    <a:spcBef>
                      <a:spcPct val="20000"/>
                    </a:spcBef>
                    <a:buFont typeface="+mj-lt"/>
                    <a:defRPr sz="3200">
                      <a:solidFill>
                        <a:srgbClr val="005AA9"/>
                      </a:solidFill>
                      <a:latin typeface="Calibri" pitchFamily="34" charset="0"/>
                    </a:defRPr>
                  </a:lvl1pPr>
                  <a:lvl2pPr marL="263525" indent="58738" defTabSz="906463" eaLnBrk="0" hangingPunct="0">
                    <a:spcBef>
                      <a:spcPct val="20000"/>
                    </a:spcBef>
                    <a:buFont typeface="Arial" pitchFamily="34" charset="0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2pPr>
                  <a:lvl3pPr marL="523875" indent="-185738" defTabSz="906463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100">
                      <a:solidFill>
                        <a:srgbClr val="504F53"/>
                      </a:solidFill>
                      <a:latin typeface="Calibri" pitchFamily="34" charset="0"/>
                    </a:defRPr>
                  </a:lvl3pPr>
                  <a:lvl4pPr marL="1187450" indent="-915988" algn="just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400">
                      <a:solidFill>
                        <a:srgbClr val="504F53"/>
                      </a:solidFill>
                      <a:latin typeface="Calibri" pitchFamily="34" charset="0"/>
                    </a:defRPr>
                  </a:lvl4pPr>
                  <a:lvl5pPr marL="1062038" indent="285750" defTabSz="906463" eaLnBrk="0" hangingPunct="0">
                    <a:lnSpc>
                      <a:spcPts val="1575"/>
                    </a:lnSpc>
                    <a:spcBef>
                      <a:spcPts val="350"/>
                    </a:spcBef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5pPr>
                  <a:lvl6pPr marL="15192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6pPr>
                  <a:lvl7pPr marL="19764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7pPr>
                  <a:lvl8pPr marL="24336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8pPr>
                  <a:lvl9pPr marL="2890838" indent="285750" defTabSz="906463" eaLnBrk="0" fontAlgn="base" hangingPunct="0">
                    <a:lnSpc>
                      <a:spcPts val="1575"/>
                    </a:lnSpc>
                    <a:spcBef>
                      <a:spcPts val="350"/>
                    </a:spcBef>
                    <a:spcAft>
                      <a:spcPct val="0"/>
                    </a:spcAft>
                    <a:buFont typeface="Arial" pitchFamily="34" charset="0"/>
                    <a:defRPr sz="1200">
                      <a:solidFill>
                        <a:srgbClr val="8D8C90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 </a:t>
                  </a: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297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-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 </a:t>
                  </a:r>
                  <a:r>
                    <a:rPr lang="ru-RU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4.4</a:t>
                  </a:r>
                  <a:r>
                    <a:rPr lang="en-US" altLang="ru-RU" sz="1400" b="1" dirty="0" smtClean="0">
                      <a:solidFill>
                        <a:srgbClr val="C00000"/>
                      </a:solidFill>
                      <a:latin typeface="Arial Narrow" pitchFamily="34" charset="0"/>
                      <a:cs typeface="Arial" pitchFamily="34" charset="0"/>
                    </a:rPr>
                    <a:t>%</a:t>
                  </a:r>
                  <a:endParaRPr lang="ru-RU" altLang="ru-RU" sz="1400" b="1" dirty="0">
                    <a:solidFill>
                      <a:srgbClr val="C00000"/>
                    </a:solidFill>
                    <a:latin typeface="Arial Narrow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88" name="Прямоугольник 87"/>
                <p:cNvSpPr/>
                <p:nvPr/>
              </p:nvSpPr>
              <p:spPr>
                <a:xfrm>
                  <a:off x="4022172" y="2123718"/>
                  <a:ext cx="791012" cy="346566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31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5063" tIns="37522" rIns="75063" bIns="37522" anchor="ctr"/>
                <a:lstStyle/>
                <a:p>
                  <a:pPr algn="r" defTabSz="856985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sz="1400" b="1" dirty="0" smtClean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6 466</a:t>
                  </a:r>
                  <a:endParaRPr lang="ru-RU" sz="1400" b="1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4" name="Прямоугольник 83"/>
              <p:cNvSpPr/>
              <p:nvPr/>
            </p:nvSpPr>
            <p:spPr>
              <a:xfrm>
                <a:off x="4834697" y="2504154"/>
                <a:ext cx="385707" cy="18521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31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063" tIns="37522" rIns="75063" bIns="37522" anchor="ctr"/>
              <a:lstStyle/>
              <a:p>
                <a:pPr algn="r" defTabSz="85698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3957624" y="2357865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2020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962009" y="2167206"/>
              <a:ext cx="624727" cy="14629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2019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506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4E7F5A-F7B3-4E36-A568-865AE074E38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69700" y="332656"/>
            <a:ext cx="7864166" cy="623673"/>
          </a:xfrm>
        </p:spPr>
        <p:txBody>
          <a:bodyPr rtlCol="0">
            <a:noAutofit/>
          </a:bodyPr>
          <a:lstStyle/>
          <a:p>
            <a:pPr defTabSz="711750">
              <a:defRPr/>
            </a:pPr>
            <a:r>
              <a:rPr lang="ru-RU" sz="2300" dirty="0">
                <a:solidFill>
                  <a:srgbClr val="376092"/>
                </a:solidFill>
                <a:ea typeface="+mn-ea"/>
                <a:cs typeface="Arial" pitchFamily="34" charset="0"/>
              </a:rPr>
              <a:t>РЕЗУЛЬТАТЫ </a:t>
            </a:r>
            <a:r>
              <a:rPr lang="ru-RU" sz="2300" dirty="0" smtClean="0">
                <a:solidFill>
                  <a:srgbClr val="376092"/>
                </a:solidFill>
                <a:ea typeface="+mn-ea"/>
                <a:cs typeface="Arial" pitchFamily="34" charset="0"/>
              </a:rPr>
              <a:t>КОНТРОЛЬНО-АНАЛИТИЧЕСКОЙ </a:t>
            </a:r>
            <a:r>
              <a:rPr lang="ru-RU" sz="2300" dirty="0">
                <a:solidFill>
                  <a:srgbClr val="376092"/>
                </a:solidFill>
                <a:ea typeface="+mn-ea"/>
                <a:cs typeface="Arial" pitchFamily="34" charset="0"/>
              </a:rPr>
              <a:t>РАБОТЫ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97978311"/>
              </p:ext>
            </p:extLst>
          </p:nvPr>
        </p:nvGraphicFramePr>
        <p:xfrm>
          <a:off x="477635" y="980728"/>
          <a:ext cx="8188717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2" name="Группа 51"/>
          <p:cNvGrpSpPr/>
          <p:nvPr/>
        </p:nvGrpSpPr>
        <p:grpSpPr>
          <a:xfrm>
            <a:off x="259765" y="4074895"/>
            <a:ext cx="4672275" cy="2673745"/>
            <a:chOff x="266638" y="4373532"/>
            <a:chExt cx="4245288" cy="2225060"/>
          </a:xfrm>
        </p:grpSpPr>
        <p:graphicFrame>
          <p:nvGraphicFramePr>
            <p:cNvPr id="56" name="Диаграмма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86919764"/>
                </p:ext>
              </p:extLst>
            </p:nvPr>
          </p:nvGraphicFramePr>
          <p:xfrm>
            <a:off x="487555" y="4373532"/>
            <a:ext cx="4024371" cy="22250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5" name="Прямоугольник 54"/>
            <p:cNvSpPr/>
            <p:nvPr/>
          </p:nvSpPr>
          <p:spPr>
            <a:xfrm>
              <a:off x="266638" y="4463858"/>
              <a:ext cx="806845" cy="3522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04" tIns="40060" rIns="79804" bIns="40060" anchor="ctr"/>
            <a:lstStyle/>
            <a:p>
              <a:pPr algn="ctr" defTabSz="711796">
                <a:defRPr/>
              </a:pPr>
              <a:r>
                <a:rPr lang="ru-RU" sz="1200" b="1" dirty="0">
                  <a:solidFill>
                    <a:prstClr val="black"/>
                  </a:solidFill>
                  <a:latin typeface="Arial Narrow" pitchFamily="34" charset="0"/>
                </a:rPr>
                <a:t>ЕДИНИЦ</a:t>
              </a:r>
            </a:p>
          </p:txBody>
        </p:sp>
        <p:sp>
          <p:nvSpPr>
            <p:cNvPr id="57" name="TextBox 32"/>
            <p:cNvSpPr txBox="1">
              <a:spLocks noChangeArrowheads="1"/>
            </p:cNvSpPr>
            <p:nvPr/>
          </p:nvSpPr>
          <p:spPr bwMode="auto">
            <a:xfrm>
              <a:off x="3226491" y="5894471"/>
              <a:ext cx="916231" cy="281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08286"/>
              <a:r>
                <a:rPr lang="ru-RU" altLang="ru-RU" sz="1600" b="1" dirty="0" smtClean="0">
                  <a:solidFill>
                    <a:srgbClr val="D25D08"/>
                  </a:solidFill>
                  <a:latin typeface="Arial Narrow" panose="020B0606020202030204" pitchFamily="34" charset="0"/>
                </a:rPr>
                <a:t>- 44%</a:t>
              </a:r>
              <a:endParaRPr lang="ru-RU" altLang="ru-RU" sz="1600" b="1" dirty="0">
                <a:solidFill>
                  <a:srgbClr val="D25D08"/>
                </a:solidFill>
              </a:endParaRPr>
            </a:p>
          </p:txBody>
        </p:sp>
      </p:grpSp>
      <p:sp>
        <p:nvSpPr>
          <p:cNvPr id="75" name="Text Box 45"/>
          <p:cNvSpPr txBox="1">
            <a:spLocks noChangeArrowheads="1"/>
          </p:cNvSpPr>
          <p:nvPr/>
        </p:nvSpPr>
        <p:spPr bwMode="auto">
          <a:xfrm>
            <a:off x="1553187" y="4040742"/>
            <a:ext cx="2215241" cy="327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804" tIns="40060" rIns="79804" bIns="40060">
            <a:spAutoFit/>
          </a:bodyPr>
          <a:lstStyle>
            <a:lvl1pPr defTabSz="987425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7425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7425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2575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КОЛИЧЕСТВО </a:t>
            </a:r>
            <a:r>
              <a:rPr lang="ru-RU" altLang="ru-RU" sz="1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ВНП</a:t>
            </a:r>
            <a:endParaRPr lang="ru-RU" altLang="ru-RU" sz="16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76" name="Диаграмма 75"/>
          <p:cNvGraphicFramePr/>
          <p:nvPr>
            <p:extLst>
              <p:ext uri="{D42A27DB-BD31-4B8C-83A1-F6EECF244321}">
                <p14:modId xmlns:p14="http://schemas.microsoft.com/office/powerpoint/2010/main" val="2339630470"/>
              </p:ext>
            </p:extLst>
          </p:nvPr>
        </p:nvGraphicFramePr>
        <p:xfrm>
          <a:off x="5076056" y="4022339"/>
          <a:ext cx="3240360" cy="2513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3805065" y="4946533"/>
            <a:ext cx="766929" cy="956000"/>
            <a:chOff x="4026879" y="4757669"/>
            <a:chExt cx="341259" cy="1752919"/>
          </a:xfrm>
        </p:grpSpPr>
        <p:sp>
          <p:nvSpPr>
            <p:cNvPr id="12" name="TextBox 51"/>
            <p:cNvSpPr txBox="1">
              <a:spLocks noChangeArrowheads="1"/>
            </p:cNvSpPr>
            <p:nvPr/>
          </p:nvSpPr>
          <p:spPr bwMode="auto">
            <a:xfrm>
              <a:off x="4026879" y="5246779"/>
              <a:ext cx="320658" cy="7278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5729" tIns="42970" rIns="85729" bIns="4297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b="1" dirty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 </a:t>
              </a:r>
              <a:r>
                <a:rPr lang="ru-RU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в </a:t>
              </a:r>
              <a:r>
                <a:rPr lang="en-US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2</a:t>
              </a:r>
              <a:r>
                <a:rPr lang="ru-RU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,</a:t>
              </a:r>
              <a:r>
                <a:rPr lang="en-US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8</a:t>
              </a:r>
              <a:r>
                <a:rPr lang="ru-RU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 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400" b="1" dirty="0" smtClean="0">
                  <a:solidFill>
                    <a:srgbClr val="F79646">
                      <a:lumMod val="75000"/>
                    </a:srgbClr>
                  </a:solidFill>
                  <a:latin typeface="Arial Narrow" pitchFamily="34" charset="0"/>
                  <a:cs typeface="Arial" pitchFamily="34" charset="0"/>
                </a:rPr>
                <a:t>раза</a:t>
              </a:r>
              <a:endParaRPr lang="ru-RU" altLang="ru-RU" sz="1400" b="1" dirty="0">
                <a:solidFill>
                  <a:srgbClr val="F79646">
                    <a:lumMod val="75000"/>
                  </a:srgbClr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51733" y="4757669"/>
              <a:ext cx="116405" cy="1752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413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57" name="Объект 4"/>
          <p:cNvSpPr txBox="1">
            <a:spLocks/>
          </p:cNvSpPr>
          <p:nvPr/>
        </p:nvSpPr>
        <p:spPr bwMode="auto">
          <a:xfrm>
            <a:off x="3039208" y="6143627"/>
            <a:ext cx="143461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804" tIns="40060" rIns="79804" bIns="40060"/>
          <a:lstStyle>
            <a:lvl1pPr defTabSz="987425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7425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7425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2575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2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4E7F5A-F7B3-4E36-A568-865AE074E38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229500459"/>
              </p:ext>
            </p:extLst>
          </p:nvPr>
        </p:nvGraphicFramePr>
        <p:xfrm>
          <a:off x="395536" y="1484784"/>
          <a:ext cx="7920880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692521954"/>
              </p:ext>
            </p:extLst>
          </p:nvPr>
        </p:nvGraphicFramePr>
        <p:xfrm>
          <a:off x="395536" y="3140968"/>
          <a:ext cx="792088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452629244"/>
              </p:ext>
            </p:extLst>
          </p:nvPr>
        </p:nvGraphicFramePr>
        <p:xfrm>
          <a:off x="395536" y="5013176"/>
          <a:ext cx="7920880" cy="169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683568" y="764704"/>
            <a:ext cx="7864166" cy="623673"/>
          </a:xfrm>
        </p:spPr>
        <p:txBody>
          <a:bodyPr rtlCol="0">
            <a:noAutofit/>
          </a:bodyPr>
          <a:lstStyle/>
          <a:p>
            <a:pPr defTabSz="711750">
              <a:lnSpc>
                <a:spcPct val="100000"/>
              </a:lnSpc>
              <a:defRPr/>
            </a:pPr>
            <a:r>
              <a:rPr lang="ru-RU" sz="2300" dirty="0" smtClean="0">
                <a:solidFill>
                  <a:srgbClr val="376092"/>
                </a:solidFill>
                <a:ea typeface="+mn-ea"/>
                <a:cs typeface="Arial" pitchFamily="34" charset="0"/>
              </a:rPr>
              <a:t>ПОВЫШЕНИЕ ЭФФЕКТИВНОСТИ СИСТЕМЫ ДОСУДЕБНОГО АУДИТА И ПРАВОВОЙ РАБОТЫ</a:t>
            </a:r>
            <a:endParaRPr lang="ru-RU" sz="2300" dirty="0">
              <a:solidFill>
                <a:srgbClr val="376092"/>
              </a:solidFill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9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80920" cy="554139"/>
          </a:xfrm>
        </p:spPr>
        <p:txBody>
          <a:bodyPr/>
          <a:lstStyle/>
          <a:p>
            <a:r>
              <a:rPr lang="ru-RU" sz="2400" dirty="0" smtClean="0"/>
              <a:t>ПЕРЕХОД С ЕНВД НА ДРУГИЕ РЕЖИМЫ НАЛОГООБЛОЖЕНИЯ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4E7F5A-F7B3-4E36-A568-865AE074E38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58329436"/>
              </p:ext>
            </p:extLst>
          </p:nvPr>
        </p:nvGraphicFramePr>
        <p:xfrm>
          <a:off x="453209" y="2708920"/>
          <a:ext cx="4896544" cy="319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21"/>
          <p:cNvSpPr txBox="1">
            <a:spLocks/>
          </p:cNvSpPr>
          <p:nvPr/>
        </p:nvSpPr>
        <p:spPr>
          <a:xfrm>
            <a:off x="467544" y="1340768"/>
            <a:ext cx="5328592" cy="1152127"/>
          </a:xfrm>
          <a:prstGeom prst="rect">
            <a:avLst/>
          </a:prstGeom>
        </p:spPr>
        <p:txBody>
          <a:bodyPr lIns="74453" tIns="37356" rIns="74453" bIns="37356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rtl="0">
              <a:defRPr sz="1400" b="1" i="0" u="none" strike="noStrike" kern="1200" baseline="0">
                <a:solidFill>
                  <a:srgbClr val="1F497D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Всего 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20,5 тыс.</a:t>
            </a:r>
          </a:p>
          <a:p>
            <a:pPr rtl="0">
              <a:defRPr sz="1400" b="1" i="0" u="none" strike="noStrike" kern="1200" baseline="0">
                <a:solidFill>
                  <a:srgbClr val="1F497D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о</a:t>
            </a:r>
            <a:r>
              <a:rPr lang="ru-RU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рганизаций и ИП применяли ЕНВД</a:t>
            </a:r>
            <a:endParaRPr lang="ru-RU" sz="2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12098" y="3593207"/>
            <a:ext cx="3024336" cy="2589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Возможность 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перехода 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с ЕНВД на УСН 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родлена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31.03.2021г</a:t>
            </a:r>
            <a:r>
              <a:rPr lang="ru-RU" sz="25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914600" y="3593207"/>
            <a:ext cx="360040" cy="144016"/>
          </a:xfrm>
          <a:prstGeom prst="line">
            <a:avLst/>
          </a:prstGeom>
          <a:ln w="158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128" y="1196752"/>
            <a:ext cx="240027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9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4E7F5A-F7B3-4E36-A568-865AE074E38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9060" y="1196752"/>
            <a:ext cx="8320437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НДС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1 января не является объектом обложения НДС всё имущество, реализуемое банкротами, включая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товары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(работы, услуги и имущественные права) изготовленные (выполненные, оказанные и приобретенные) в процессе осуществления хозяйственной деятельности после признания должников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банкротами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 июля формальные требования к декларации и пояснениям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 НДС станут жестче</a:t>
            </a:r>
          </a:p>
          <a:p>
            <a:pPr algn="just">
              <a:lnSpc>
                <a:spcPct val="85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НАЛОГ НА ПРИБЫЛЬ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1 января возвращены обычные правила освобождения от ежемесячных платежей и перехода на авансы по фактической прибыли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85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УСН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Разрешено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применение УСН при небольшом превышении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по доходам и штату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85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НДФЛ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 января  введена  прогрессивная шкала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НДФЛ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2021 года объединяются формы расчетов 6-НДФЛ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2-НДФЛ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85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СТРАХОВЫЕ ВЗНОСЫ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2021 году для субъектов МСП сохраняются пониженные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2 раза тарифы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страховых взносов (15%) в отношении выплат, превышающих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МРОТ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85000"/>
              </a:lnSpc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ИМУЩЕСТВЕННЫЕ НАЛОГИ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Вводится единый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срок уплаты земельного и транспортного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налогов по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всей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стране</a:t>
            </a:r>
          </a:p>
          <a:p>
            <a:pPr algn="just">
              <a:lnSpc>
                <a:spcPct val="85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ПРОЧЕЕ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 января изменен порядок заполнения платежных документов в части реквизитов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УФК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2021 году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расширяется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перечень товаров, запрещенных к продаже без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маркировки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6 августа нельзя будет применять ККТ с накопителями старого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образца</a:t>
            </a:r>
          </a:p>
          <a:p>
            <a:pPr marL="180000" algn="just">
              <a:lnSpc>
                <a:spcPct val="85000"/>
              </a:lnSpc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 июля можно будет бесплатно получить УКЭП через налоговую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службу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Заголовок 8"/>
          <p:cNvSpPr txBox="1">
            <a:spLocks/>
          </p:cNvSpPr>
          <p:nvPr/>
        </p:nvSpPr>
        <p:spPr bwMode="auto">
          <a:xfrm>
            <a:off x="760679" y="541639"/>
            <a:ext cx="7864166" cy="44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46" tIns="39325" rIns="78346" bIns="39325" numCol="1" anchor="ctr" anchorCtr="0" compatLnSpc="1">
            <a:prstTxWarp prst="textNoShape">
              <a:avLst/>
            </a:prstTxWarp>
            <a:noAutofit/>
          </a:bodyPr>
          <a:lstStyle>
            <a:lvl1pPr algn="l" defTabSz="777390" rtl="0" eaLnBrk="0" fontAlgn="base" hangingPunct="0">
              <a:lnSpc>
                <a:spcPts val="4546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777390" rtl="0" eaLnBrk="0" fontAlgn="base" hangingPunct="0">
              <a:lnSpc>
                <a:spcPts val="454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777390" rtl="0" eaLnBrk="0" fontAlgn="base" hangingPunct="0">
              <a:lnSpc>
                <a:spcPts val="454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777390" rtl="0" eaLnBrk="0" fontAlgn="base" hangingPunct="0">
              <a:lnSpc>
                <a:spcPts val="454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777390" rtl="0" eaLnBrk="0" fontAlgn="base" hangingPunct="0">
              <a:lnSpc>
                <a:spcPts val="454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342958" algn="l" defTabSz="782467" rtl="0" fontAlgn="base">
              <a:lnSpc>
                <a:spcPts val="455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685963" algn="l" defTabSz="782467" rtl="0" fontAlgn="base">
              <a:lnSpc>
                <a:spcPts val="455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028977" algn="l" defTabSz="782467" rtl="0" fontAlgn="base">
              <a:lnSpc>
                <a:spcPts val="455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371985" algn="l" defTabSz="782467" rtl="0" fontAlgn="base">
              <a:lnSpc>
                <a:spcPts val="455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ts val="1753"/>
              </a:lnSpc>
            </a:pPr>
            <a:r>
              <a:rPr lang="ru-RU" sz="2300" dirty="0" smtClean="0"/>
              <a:t>ОСНОВНЫЕ ИЗМЕНЕНИЯ ЗАКОНОДАТЕЛЬСТВА В 2021 ГОДУ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17636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11850</TotalTime>
  <Words>521</Words>
  <Application>Microsoft Office PowerPoint</Application>
  <PresentationFormat>Экран (4:3)</PresentationFormat>
  <Paragraphs>169</Paragraphs>
  <Slides>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39_Present_FNS2012_A4</vt:lpstr>
      <vt:lpstr>«Об итогах работы УФНС России по Кемеровской области за 2020 год. Основные изменения законодательства в 2021 году»</vt:lpstr>
      <vt:lpstr>ПОДДЕРЖКА БИЗНЕСА В УСЛОВИЯХ ПАНДЕМИИ КОРОНОВИРУСА</vt:lpstr>
      <vt:lpstr>ДИНАМИКА НАЛОГОВЫХ ПОСТУПЛЕНИЙ ЗА 2020 ГОД</vt:lpstr>
      <vt:lpstr>РЕЗУЛЬТАТЫ КОНТРОЛЬНО-АНАЛИТИЧЕСКОЙ РАБОТЫ</vt:lpstr>
      <vt:lpstr>ПОВЫШЕНИЕ ЭФФЕКТИВНОСТИ СИСТЕМЫ ДОСУДЕБНОГО АУДИТА И ПРАВОВОЙ РАБОТЫ</vt:lpstr>
      <vt:lpstr>ПЕРЕХОД С ЕНВД НА ДРУГИЕ РЕЖИМЫ НАЛОГООБЛОЖЕНИЯ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 итогах работы УФНС России  по Кемеровской области за 2017 год и основных задачах на 2018  год»</dc:title>
  <dc:creator>Осколкова Ольга Владимировна</dc:creator>
  <cp:lastModifiedBy>Черданцева Ирина Николаевна</cp:lastModifiedBy>
  <cp:revision>460</cp:revision>
  <cp:lastPrinted>2021-03-09T10:52:27Z</cp:lastPrinted>
  <dcterms:created xsi:type="dcterms:W3CDTF">2018-02-22T08:04:16Z</dcterms:created>
  <dcterms:modified xsi:type="dcterms:W3CDTF">2021-03-09T11:02:37Z</dcterms:modified>
</cp:coreProperties>
</file>